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340" r:id="rId2"/>
    <p:sldId id="258" r:id="rId3"/>
    <p:sldId id="259" r:id="rId4"/>
    <p:sldId id="262" r:id="rId5"/>
    <p:sldId id="260" r:id="rId6"/>
    <p:sldId id="263" r:id="rId7"/>
    <p:sldId id="261" r:id="rId8"/>
    <p:sldId id="264" r:id="rId9"/>
    <p:sldId id="266" r:id="rId10"/>
    <p:sldId id="265" r:id="rId11"/>
    <p:sldId id="267" r:id="rId12"/>
    <p:sldId id="268" r:id="rId13"/>
    <p:sldId id="269" r:id="rId14"/>
    <p:sldId id="270" r:id="rId15"/>
    <p:sldId id="277" r:id="rId16"/>
    <p:sldId id="271" r:id="rId17"/>
    <p:sldId id="279" r:id="rId18"/>
    <p:sldId id="272" r:id="rId19"/>
    <p:sldId id="282" r:id="rId20"/>
    <p:sldId id="276" r:id="rId21"/>
    <p:sldId id="342" r:id="rId22"/>
    <p:sldId id="275" r:id="rId23"/>
    <p:sldId id="278" r:id="rId24"/>
    <p:sldId id="341" r:id="rId25"/>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2C9A31-9EE8-7B9A-FE14-D56A9DD05013}" name="Oxarart, Scott" initials="SO" userId="S::SOxarart@washoecounty.gov::a082a40d-636d-49bb-8e87-82c5bf96b50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83580"/>
    <a:srgbClr val="7194C3"/>
    <a:srgbClr val="C84340"/>
    <a:srgbClr val="FC7B78"/>
    <a:srgbClr val="FC0CC9"/>
    <a:srgbClr val="C00000"/>
    <a:srgbClr val="FF3F3F"/>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66863" autoAdjust="0"/>
  </p:normalViewPr>
  <p:slideViewPr>
    <p:cSldViewPr snapToGrid="0">
      <p:cViewPr varScale="1">
        <p:scale>
          <a:sx n="76" d="100"/>
          <a:sy n="76" d="100"/>
        </p:scale>
        <p:origin x="1938" y="9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00" d="100"/>
          <a:sy n="100" d="100"/>
        </p:scale>
        <p:origin x="350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128552-FDD1-4E81-A891-ABC0C18A0AB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EDA9160B-A2B2-45B4-88B8-88AE31A6E433}">
      <dgm:prSet phldrT="[Text]" custT="1"/>
      <dgm:spPr>
        <a:solidFill>
          <a:schemeClr val="accent6">
            <a:lumMod val="60000"/>
            <a:lumOff val="40000"/>
          </a:schemeClr>
        </a:solidFill>
      </dgm:spPr>
      <dgm:t>
        <a:bodyPr/>
        <a:lstStyle/>
        <a:p>
          <a:r>
            <a:rPr lang="en-US" sz="1200" b="1" dirty="0">
              <a:solidFill>
                <a:schemeClr val="tx1"/>
              </a:solidFill>
            </a:rPr>
            <a:t>Consumer &amp; Food Protection Program </a:t>
          </a:r>
        </a:p>
      </dgm:t>
    </dgm:pt>
    <dgm:pt modelId="{5A14C836-D94B-46E0-BDAB-B5C89C4BF0DF}" type="parTrans" cxnId="{26B86FE4-A2A4-4B23-92B2-C05DFAF46DA5}">
      <dgm:prSet/>
      <dgm:spPr/>
      <dgm:t>
        <a:bodyPr/>
        <a:lstStyle/>
        <a:p>
          <a:endParaRPr lang="en-US"/>
        </a:p>
      </dgm:t>
    </dgm:pt>
    <dgm:pt modelId="{5B0D337C-32CA-49AF-9CD4-C58EF3A01A31}" type="sibTrans" cxnId="{26B86FE4-A2A4-4B23-92B2-C05DFAF46DA5}">
      <dgm:prSet/>
      <dgm:spPr/>
      <dgm:t>
        <a:bodyPr/>
        <a:lstStyle/>
        <a:p>
          <a:endParaRPr lang="en-US"/>
        </a:p>
      </dgm:t>
    </dgm:pt>
    <dgm:pt modelId="{4808057A-E2AE-414D-A9A3-E4BD73B10816}">
      <dgm:prSet phldrT="[Text]" custT="1"/>
      <dgm:spPr>
        <a:solidFill>
          <a:schemeClr val="accent2">
            <a:lumMod val="75000"/>
          </a:schemeClr>
        </a:solidFill>
      </dgm:spPr>
      <dgm:t>
        <a:bodyPr/>
        <a:lstStyle/>
        <a:p>
          <a:r>
            <a:rPr lang="en-US" sz="900" b="1" dirty="0"/>
            <a:t>Food Safety Outreach &amp; HACCP Plan Review </a:t>
          </a:r>
        </a:p>
      </dgm:t>
    </dgm:pt>
    <dgm:pt modelId="{C9B7A73A-3EB6-448F-AD45-863428A8A3E8}" type="parTrans" cxnId="{891111CE-CF12-42D8-B992-7F2703B3D159}">
      <dgm:prSet/>
      <dgm:spPr/>
      <dgm:t>
        <a:bodyPr/>
        <a:lstStyle/>
        <a:p>
          <a:endParaRPr lang="en-US"/>
        </a:p>
      </dgm:t>
    </dgm:pt>
    <dgm:pt modelId="{25656941-2441-40EC-AD67-6BE88FB9513F}" type="sibTrans" cxnId="{891111CE-CF12-42D8-B992-7F2703B3D159}">
      <dgm:prSet/>
      <dgm:spPr/>
      <dgm:t>
        <a:bodyPr/>
        <a:lstStyle/>
        <a:p>
          <a:endParaRPr lang="en-US"/>
        </a:p>
      </dgm:t>
    </dgm:pt>
    <dgm:pt modelId="{4C9E10F4-F78C-4F32-B6C8-EC9BB7A6B9F3}">
      <dgm:prSet phldrT="[Text]"/>
      <dgm:spPr>
        <a:solidFill>
          <a:schemeClr val="accent2">
            <a:lumMod val="60000"/>
            <a:lumOff val="40000"/>
          </a:schemeClr>
        </a:solidFill>
      </dgm:spPr>
      <dgm:t>
        <a:bodyPr/>
        <a:lstStyle/>
        <a:p>
          <a:r>
            <a:rPr lang="en-US" b="1" dirty="0">
              <a:solidFill>
                <a:schemeClr val="tx1"/>
              </a:solidFill>
            </a:rPr>
            <a:t>Review submitted HACCP and Operational Plans for approval</a:t>
          </a:r>
        </a:p>
      </dgm:t>
    </dgm:pt>
    <dgm:pt modelId="{21510F46-D59B-455F-9EC8-21F13F6EC3C7}" type="parTrans" cxnId="{CD68A346-70EB-494B-BAE3-914B65FB61F8}">
      <dgm:prSet/>
      <dgm:spPr/>
      <dgm:t>
        <a:bodyPr/>
        <a:lstStyle/>
        <a:p>
          <a:endParaRPr lang="en-US"/>
        </a:p>
      </dgm:t>
    </dgm:pt>
    <dgm:pt modelId="{4C81B85B-2BC3-4991-B059-C3F4DF62133C}" type="sibTrans" cxnId="{CD68A346-70EB-494B-BAE3-914B65FB61F8}">
      <dgm:prSet/>
      <dgm:spPr/>
      <dgm:t>
        <a:bodyPr/>
        <a:lstStyle/>
        <a:p>
          <a:endParaRPr lang="en-US"/>
        </a:p>
      </dgm:t>
    </dgm:pt>
    <dgm:pt modelId="{73EEE8E2-F1DF-4751-B5CB-FC76DFC86963}">
      <dgm:prSet phldrT="[Text]"/>
      <dgm:spPr>
        <a:solidFill>
          <a:schemeClr val="accent2">
            <a:lumMod val="40000"/>
            <a:lumOff val="60000"/>
          </a:schemeClr>
        </a:solidFill>
      </dgm:spPr>
      <dgm:t>
        <a:bodyPr/>
        <a:lstStyle/>
        <a:p>
          <a:r>
            <a:rPr lang="en-US" b="1" dirty="0">
              <a:solidFill>
                <a:schemeClr val="tx1"/>
              </a:solidFill>
            </a:rPr>
            <a:t>Active Managerial Control Program and Community Outreach</a:t>
          </a:r>
        </a:p>
      </dgm:t>
    </dgm:pt>
    <dgm:pt modelId="{D77C79E9-1D87-48FA-BB0D-EE318DD3A7FF}" type="parTrans" cxnId="{40C35656-7D68-4E94-BDF1-AA65C3A52077}">
      <dgm:prSet/>
      <dgm:spPr/>
      <dgm:t>
        <a:bodyPr/>
        <a:lstStyle/>
        <a:p>
          <a:endParaRPr lang="en-US"/>
        </a:p>
      </dgm:t>
    </dgm:pt>
    <dgm:pt modelId="{24FD1219-9FE4-4D2F-BEF3-6445ECD9921D}" type="sibTrans" cxnId="{40C35656-7D68-4E94-BDF1-AA65C3A52077}">
      <dgm:prSet/>
      <dgm:spPr/>
      <dgm:t>
        <a:bodyPr/>
        <a:lstStyle/>
        <a:p>
          <a:endParaRPr lang="en-US"/>
        </a:p>
      </dgm:t>
    </dgm:pt>
    <dgm:pt modelId="{EC3816D8-612B-4C5E-9C01-7C83EA4D4EBD}">
      <dgm:prSet phldrT="[Text]" custT="1"/>
      <dgm:spPr>
        <a:solidFill>
          <a:schemeClr val="accent4">
            <a:lumMod val="75000"/>
          </a:schemeClr>
        </a:solidFill>
      </dgm:spPr>
      <dgm:t>
        <a:bodyPr/>
        <a:lstStyle/>
        <a:p>
          <a:r>
            <a:rPr lang="en-US" sz="1000" b="1" dirty="0"/>
            <a:t>Special Events &amp; Foodborne Disease</a:t>
          </a:r>
        </a:p>
      </dgm:t>
    </dgm:pt>
    <dgm:pt modelId="{0E9DA5C5-96A7-4783-8214-15A8C3517E3B}" type="parTrans" cxnId="{E08FF037-4D05-4C6E-983A-16214CCE66E2}">
      <dgm:prSet/>
      <dgm:spPr/>
      <dgm:t>
        <a:bodyPr/>
        <a:lstStyle/>
        <a:p>
          <a:endParaRPr lang="en-US"/>
        </a:p>
      </dgm:t>
    </dgm:pt>
    <dgm:pt modelId="{1A1A54B4-FF44-422C-83D3-73CB0558E2FF}" type="sibTrans" cxnId="{E08FF037-4D05-4C6E-983A-16214CCE66E2}">
      <dgm:prSet/>
      <dgm:spPr/>
      <dgm:t>
        <a:bodyPr/>
        <a:lstStyle/>
        <a:p>
          <a:endParaRPr lang="en-US"/>
        </a:p>
      </dgm:t>
    </dgm:pt>
    <dgm:pt modelId="{1AB640A3-D2B9-41B3-8722-0D2B80E02A47}">
      <dgm:prSet phldrT="[Text]"/>
      <dgm:spPr>
        <a:solidFill>
          <a:srgbClr val="FF3F3F"/>
        </a:solidFill>
      </dgm:spPr>
      <dgm:t>
        <a:bodyPr/>
        <a:lstStyle/>
        <a:p>
          <a:r>
            <a:rPr lang="en-US" b="1" dirty="0">
              <a:solidFill>
                <a:schemeClr val="tx1"/>
              </a:solidFill>
            </a:rPr>
            <a:t>Reviews and Approves Construction Plans for Food Facilities</a:t>
          </a:r>
        </a:p>
      </dgm:t>
    </dgm:pt>
    <dgm:pt modelId="{0ADD769E-F419-4EEF-9B13-6C93335C3CDE}" type="parTrans" cxnId="{66F69D0B-979C-408A-8B0D-821B939284A2}">
      <dgm:prSet/>
      <dgm:spPr/>
      <dgm:t>
        <a:bodyPr/>
        <a:lstStyle/>
        <a:p>
          <a:endParaRPr lang="en-US"/>
        </a:p>
      </dgm:t>
    </dgm:pt>
    <dgm:pt modelId="{C40AB6CD-9032-4B13-95DE-39327C1C83E1}" type="sibTrans" cxnId="{66F69D0B-979C-408A-8B0D-821B939284A2}">
      <dgm:prSet/>
      <dgm:spPr/>
      <dgm:t>
        <a:bodyPr/>
        <a:lstStyle/>
        <a:p>
          <a:endParaRPr lang="en-US"/>
        </a:p>
      </dgm:t>
    </dgm:pt>
    <dgm:pt modelId="{71F33563-60BE-457A-8768-A47D9A8D2E42}">
      <dgm:prSet phldrT="[Text]" custT="1"/>
      <dgm:spPr>
        <a:solidFill>
          <a:srgbClr val="C00000"/>
        </a:solidFill>
      </dgm:spPr>
      <dgm:t>
        <a:bodyPr/>
        <a:lstStyle/>
        <a:p>
          <a:r>
            <a:rPr lang="en-US" sz="1000" b="1" dirty="0"/>
            <a:t>Plans</a:t>
          </a:r>
          <a:r>
            <a:rPr lang="en-US" sz="1000" dirty="0"/>
            <a:t> </a:t>
          </a:r>
        </a:p>
      </dgm:t>
    </dgm:pt>
    <dgm:pt modelId="{F45E4E8A-1A69-4AB0-B312-CC4AFE5AD3B0}" type="parTrans" cxnId="{72E8933F-06CE-4444-AD35-02422283E56A}">
      <dgm:prSet/>
      <dgm:spPr/>
      <dgm:t>
        <a:bodyPr/>
        <a:lstStyle/>
        <a:p>
          <a:endParaRPr lang="en-US"/>
        </a:p>
      </dgm:t>
    </dgm:pt>
    <dgm:pt modelId="{6F7FAC89-3F8E-4145-B3ED-A71B4C6BDAF3}" type="sibTrans" cxnId="{72E8933F-06CE-4444-AD35-02422283E56A}">
      <dgm:prSet/>
      <dgm:spPr/>
      <dgm:t>
        <a:bodyPr/>
        <a:lstStyle/>
        <a:p>
          <a:endParaRPr lang="en-US"/>
        </a:p>
      </dgm:t>
    </dgm:pt>
    <dgm:pt modelId="{446A643D-45D9-4807-A358-38F51B345712}">
      <dgm:prSet phldrT="[Text]"/>
      <dgm:spPr>
        <a:solidFill>
          <a:schemeClr val="accent4">
            <a:lumMod val="60000"/>
            <a:lumOff val="40000"/>
          </a:schemeClr>
        </a:solidFill>
      </dgm:spPr>
      <dgm:t>
        <a:bodyPr/>
        <a:lstStyle/>
        <a:p>
          <a:r>
            <a:rPr lang="en-US" b="1" dirty="0">
              <a:solidFill>
                <a:schemeClr val="tx1"/>
              </a:solidFill>
            </a:rPr>
            <a:t>Conducts Temporary Food Inspections</a:t>
          </a:r>
        </a:p>
      </dgm:t>
    </dgm:pt>
    <dgm:pt modelId="{2297151F-77E0-4C7A-89A5-B73AA787AAA0}" type="parTrans" cxnId="{0AFA0583-AEC6-4E2E-8E07-95BD519BA052}">
      <dgm:prSet/>
      <dgm:spPr/>
      <dgm:t>
        <a:bodyPr/>
        <a:lstStyle/>
        <a:p>
          <a:endParaRPr lang="en-US"/>
        </a:p>
      </dgm:t>
    </dgm:pt>
    <dgm:pt modelId="{150B2A61-DCA2-4BC4-9474-DFFD20D03995}" type="sibTrans" cxnId="{0AFA0583-AEC6-4E2E-8E07-95BD519BA052}">
      <dgm:prSet/>
      <dgm:spPr/>
      <dgm:t>
        <a:bodyPr/>
        <a:lstStyle/>
        <a:p>
          <a:endParaRPr lang="en-US"/>
        </a:p>
      </dgm:t>
    </dgm:pt>
    <dgm:pt modelId="{3D28B529-A8B8-4C32-BF7F-A7E11CBCD1B0}">
      <dgm:prSet phldrT="[Text]"/>
      <dgm:spPr>
        <a:solidFill>
          <a:schemeClr val="accent4">
            <a:lumMod val="40000"/>
            <a:lumOff val="60000"/>
          </a:schemeClr>
        </a:solidFill>
      </dgm:spPr>
      <dgm:t>
        <a:bodyPr/>
        <a:lstStyle/>
        <a:p>
          <a:r>
            <a:rPr lang="en-US" b="1" dirty="0">
              <a:solidFill>
                <a:schemeClr val="tx1"/>
              </a:solidFill>
            </a:rPr>
            <a:t>Responds to Foodborne Illness Outbreaks </a:t>
          </a:r>
        </a:p>
      </dgm:t>
    </dgm:pt>
    <dgm:pt modelId="{3C7142E7-920A-4AFC-8383-18EFEA950A67}" type="parTrans" cxnId="{0BC43B56-617E-4E8D-B9C2-2A8925825AA1}">
      <dgm:prSet/>
      <dgm:spPr/>
      <dgm:t>
        <a:bodyPr/>
        <a:lstStyle/>
        <a:p>
          <a:endParaRPr lang="en-US"/>
        </a:p>
      </dgm:t>
    </dgm:pt>
    <dgm:pt modelId="{1C670912-4353-4833-88A8-E0B37306BB2C}" type="sibTrans" cxnId="{0BC43B56-617E-4E8D-B9C2-2A8925825AA1}">
      <dgm:prSet/>
      <dgm:spPr/>
      <dgm:t>
        <a:bodyPr/>
        <a:lstStyle/>
        <a:p>
          <a:endParaRPr lang="en-US"/>
        </a:p>
      </dgm:t>
    </dgm:pt>
    <dgm:pt modelId="{3BC9A900-2870-493A-B929-5609EE292B8D}">
      <dgm:prSet phldrT="[Text]"/>
      <dgm:spPr>
        <a:solidFill>
          <a:srgbClr val="FC7B78"/>
        </a:solidFill>
      </dgm:spPr>
      <dgm:t>
        <a:bodyPr/>
        <a:lstStyle/>
        <a:p>
          <a:r>
            <a:rPr lang="en-US" b="1" dirty="0">
              <a:solidFill>
                <a:schemeClr val="tx1"/>
              </a:solidFill>
            </a:rPr>
            <a:t>Follow up with Food Facilities to Ensure Compliance over time</a:t>
          </a:r>
        </a:p>
      </dgm:t>
    </dgm:pt>
    <dgm:pt modelId="{931EAA77-E40B-431D-90E0-F9C70E5FB798}" type="parTrans" cxnId="{7C2608BF-CFC7-4875-A37E-7314EFF89665}">
      <dgm:prSet/>
      <dgm:spPr/>
      <dgm:t>
        <a:bodyPr/>
        <a:lstStyle/>
        <a:p>
          <a:endParaRPr lang="en-US"/>
        </a:p>
      </dgm:t>
    </dgm:pt>
    <dgm:pt modelId="{D3B3C68E-2F3F-4FAC-BEB2-75CDE5FB57EA}" type="sibTrans" cxnId="{7C2608BF-CFC7-4875-A37E-7314EFF89665}">
      <dgm:prSet/>
      <dgm:spPr/>
      <dgm:t>
        <a:bodyPr/>
        <a:lstStyle/>
        <a:p>
          <a:endParaRPr lang="en-US"/>
        </a:p>
      </dgm:t>
    </dgm:pt>
    <dgm:pt modelId="{90E73E2F-A229-4082-BDDE-91608FB56248}">
      <dgm:prSet phldrT="[Text]" custT="1"/>
      <dgm:spPr>
        <a:solidFill>
          <a:schemeClr val="accent1">
            <a:lumMod val="75000"/>
          </a:schemeClr>
        </a:solidFill>
      </dgm:spPr>
      <dgm:t>
        <a:bodyPr/>
        <a:lstStyle/>
        <a:p>
          <a:r>
            <a:rPr lang="en-US" sz="900" b="1" dirty="0">
              <a:solidFill>
                <a:schemeClr val="bg1"/>
              </a:solidFill>
            </a:rPr>
            <a:t>Training, Enforcement, &amp; Special Projects</a:t>
          </a:r>
        </a:p>
      </dgm:t>
    </dgm:pt>
    <dgm:pt modelId="{7C7F384B-E778-42B2-A57A-9C706309C46C}" type="parTrans" cxnId="{A04A8B12-3BCF-454E-A882-491CB4654BF2}">
      <dgm:prSet/>
      <dgm:spPr/>
      <dgm:t>
        <a:bodyPr/>
        <a:lstStyle/>
        <a:p>
          <a:endParaRPr lang="en-US"/>
        </a:p>
      </dgm:t>
    </dgm:pt>
    <dgm:pt modelId="{4C358F46-5F1D-422C-B7DF-2AF933CFBF7A}" type="sibTrans" cxnId="{A04A8B12-3BCF-454E-A882-491CB4654BF2}">
      <dgm:prSet/>
      <dgm:spPr/>
      <dgm:t>
        <a:bodyPr/>
        <a:lstStyle/>
        <a:p>
          <a:endParaRPr lang="en-US"/>
        </a:p>
      </dgm:t>
    </dgm:pt>
    <dgm:pt modelId="{51806F5F-09B5-4742-8007-BAF810D1AAE4}">
      <dgm:prSet phldrT="[Text]"/>
      <dgm:spPr>
        <a:solidFill>
          <a:schemeClr val="accent1">
            <a:lumMod val="60000"/>
            <a:lumOff val="40000"/>
          </a:schemeClr>
        </a:solidFill>
      </dgm:spPr>
      <dgm:t>
        <a:bodyPr/>
        <a:lstStyle/>
        <a:p>
          <a:r>
            <a:rPr lang="en-US" b="1" dirty="0">
              <a:solidFill>
                <a:schemeClr val="tx1"/>
              </a:solidFill>
            </a:rPr>
            <a:t>New employee training programs</a:t>
          </a:r>
        </a:p>
      </dgm:t>
    </dgm:pt>
    <dgm:pt modelId="{FF045890-348B-45C7-AA5A-9F02FCBE09F3}" type="parTrans" cxnId="{AD3816FE-31F2-4445-B328-559D13AE2BE7}">
      <dgm:prSet/>
      <dgm:spPr/>
      <dgm:t>
        <a:bodyPr/>
        <a:lstStyle/>
        <a:p>
          <a:endParaRPr lang="en-US"/>
        </a:p>
      </dgm:t>
    </dgm:pt>
    <dgm:pt modelId="{9859C90D-8BA3-4A01-881F-16740D20D3B7}" type="sibTrans" cxnId="{AD3816FE-31F2-4445-B328-559D13AE2BE7}">
      <dgm:prSet/>
      <dgm:spPr/>
      <dgm:t>
        <a:bodyPr/>
        <a:lstStyle/>
        <a:p>
          <a:endParaRPr lang="en-US"/>
        </a:p>
      </dgm:t>
    </dgm:pt>
    <dgm:pt modelId="{F8AA8125-B52D-4BBA-9AF6-5D263A0B2E9B}">
      <dgm:prSet phldrT="[Text]"/>
      <dgm:spPr>
        <a:solidFill>
          <a:schemeClr val="accent1">
            <a:lumMod val="40000"/>
            <a:lumOff val="60000"/>
          </a:schemeClr>
        </a:solidFill>
      </dgm:spPr>
      <dgm:t>
        <a:bodyPr/>
        <a:lstStyle/>
        <a:p>
          <a:r>
            <a:rPr lang="en-US" b="1" dirty="0">
              <a:solidFill>
                <a:schemeClr val="tx1"/>
              </a:solidFill>
            </a:rPr>
            <a:t>Communication &amp; coordination of elevated enforcement actions</a:t>
          </a:r>
        </a:p>
      </dgm:t>
    </dgm:pt>
    <dgm:pt modelId="{F4363908-5E16-4EA2-AFBD-5764FD7FFBD4}" type="parTrans" cxnId="{24FD8D89-E981-4400-B7E3-97F84A6BF8A5}">
      <dgm:prSet/>
      <dgm:spPr/>
      <dgm:t>
        <a:bodyPr/>
        <a:lstStyle/>
        <a:p>
          <a:endParaRPr lang="en-US"/>
        </a:p>
      </dgm:t>
    </dgm:pt>
    <dgm:pt modelId="{4E6F1BB9-66E1-4B47-B143-522288812069}" type="sibTrans" cxnId="{24FD8D89-E981-4400-B7E3-97F84A6BF8A5}">
      <dgm:prSet/>
      <dgm:spPr/>
      <dgm:t>
        <a:bodyPr/>
        <a:lstStyle/>
        <a:p>
          <a:endParaRPr lang="en-US"/>
        </a:p>
      </dgm:t>
    </dgm:pt>
    <dgm:pt modelId="{6D7AE41E-5C8E-401D-A8AB-6FEF2147E313}">
      <dgm:prSet phldrT="[Text]"/>
      <dgm:spPr>
        <a:solidFill>
          <a:schemeClr val="accent1">
            <a:lumMod val="20000"/>
            <a:lumOff val="80000"/>
          </a:schemeClr>
        </a:solidFill>
      </dgm:spPr>
      <dgm:t>
        <a:bodyPr/>
        <a:lstStyle/>
        <a:p>
          <a:r>
            <a:rPr lang="en-US" b="1" dirty="0">
              <a:solidFill>
                <a:schemeClr val="tx1"/>
              </a:solidFill>
            </a:rPr>
            <a:t>Ad hoc projects valuable to consumer protection</a:t>
          </a:r>
        </a:p>
      </dgm:t>
    </dgm:pt>
    <dgm:pt modelId="{5725CF2F-6A94-444C-BAD2-1B92440686ED}" type="parTrans" cxnId="{33AD1E9C-8EF5-4366-BF3D-74102063D4EB}">
      <dgm:prSet/>
      <dgm:spPr/>
      <dgm:t>
        <a:bodyPr/>
        <a:lstStyle/>
        <a:p>
          <a:endParaRPr lang="en-US"/>
        </a:p>
      </dgm:t>
    </dgm:pt>
    <dgm:pt modelId="{61B34A4C-20FC-4EA2-BDFF-63483D43093C}" type="sibTrans" cxnId="{33AD1E9C-8EF5-4366-BF3D-74102063D4EB}">
      <dgm:prSet/>
      <dgm:spPr/>
      <dgm:t>
        <a:bodyPr/>
        <a:lstStyle/>
        <a:p>
          <a:endParaRPr lang="en-US"/>
        </a:p>
      </dgm:t>
    </dgm:pt>
    <dgm:pt modelId="{3D1F610C-01D8-40E6-B98F-BD9514EA35DC}" type="pres">
      <dgm:prSet presAssocID="{F2128552-FDD1-4E81-A891-ABC0C18A0ABC}" presName="diagram" presStyleCnt="0">
        <dgm:presLayoutVars>
          <dgm:chPref val="1"/>
          <dgm:dir/>
          <dgm:animOne val="branch"/>
          <dgm:animLvl val="lvl"/>
          <dgm:resizeHandles val="exact"/>
        </dgm:presLayoutVars>
      </dgm:prSet>
      <dgm:spPr/>
    </dgm:pt>
    <dgm:pt modelId="{CABF7514-72AA-4511-98FF-CE51A75A1E3A}" type="pres">
      <dgm:prSet presAssocID="{EDA9160B-A2B2-45B4-88B8-88AE31A6E433}" presName="root1" presStyleCnt="0"/>
      <dgm:spPr/>
    </dgm:pt>
    <dgm:pt modelId="{ECFCF7AA-7DC3-4231-8AB5-20D06FF05E7D}" type="pres">
      <dgm:prSet presAssocID="{EDA9160B-A2B2-45B4-88B8-88AE31A6E433}" presName="LevelOneTextNode" presStyleLbl="node0" presStyleIdx="0" presStyleCnt="1" custScaleX="151326" custScaleY="146177" custLinFactNeighborX="-17589" custLinFactNeighborY="-1599">
        <dgm:presLayoutVars>
          <dgm:chPref val="3"/>
        </dgm:presLayoutVars>
      </dgm:prSet>
      <dgm:spPr/>
    </dgm:pt>
    <dgm:pt modelId="{AAEE7BD8-9DDD-4D4A-8702-0E998FA7892E}" type="pres">
      <dgm:prSet presAssocID="{EDA9160B-A2B2-45B4-88B8-88AE31A6E433}" presName="level2hierChild" presStyleCnt="0"/>
      <dgm:spPr/>
    </dgm:pt>
    <dgm:pt modelId="{3D0B10C5-0329-4F3F-B668-B87E9022AC2B}" type="pres">
      <dgm:prSet presAssocID="{C9B7A73A-3EB6-448F-AD45-863428A8A3E8}" presName="conn2-1" presStyleLbl="parChTrans1D2" presStyleIdx="0" presStyleCnt="4"/>
      <dgm:spPr/>
    </dgm:pt>
    <dgm:pt modelId="{8F0CC2F6-79C0-4080-BE7C-E61C57989B86}" type="pres">
      <dgm:prSet presAssocID="{C9B7A73A-3EB6-448F-AD45-863428A8A3E8}" presName="connTx" presStyleLbl="parChTrans1D2" presStyleIdx="0" presStyleCnt="4"/>
      <dgm:spPr/>
    </dgm:pt>
    <dgm:pt modelId="{89065C6A-4F17-4D39-8ED5-F461D64FCFAA}" type="pres">
      <dgm:prSet presAssocID="{4808057A-E2AE-414D-A9A3-E4BD73B10816}" presName="root2" presStyleCnt="0"/>
      <dgm:spPr/>
    </dgm:pt>
    <dgm:pt modelId="{753B14A2-C955-4733-9A2E-0E46E2608A5A}" type="pres">
      <dgm:prSet presAssocID="{4808057A-E2AE-414D-A9A3-E4BD73B10816}" presName="LevelTwoTextNode" presStyleLbl="node2" presStyleIdx="0" presStyleCnt="4" custScaleX="130483" custScaleY="121618">
        <dgm:presLayoutVars>
          <dgm:chPref val="3"/>
        </dgm:presLayoutVars>
      </dgm:prSet>
      <dgm:spPr/>
    </dgm:pt>
    <dgm:pt modelId="{0B6FCAA5-7502-4D01-9328-2B945210F599}" type="pres">
      <dgm:prSet presAssocID="{4808057A-E2AE-414D-A9A3-E4BD73B10816}" presName="level3hierChild" presStyleCnt="0"/>
      <dgm:spPr/>
    </dgm:pt>
    <dgm:pt modelId="{93594BF4-69ED-450B-B013-2956228CE63A}" type="pres">
      <dgm:prSet presAssocID="{21510F46-D59B-455F-9EC8-21F13F6EC3C7}" presName="conn2-1" presStyleLbl="parChTrans1D3" presStyleIdx="0" presStyleCnt="9"/>
      <dgm:spPr/>
    </dgm:pt>
    <dgm:pt modelId="{EF981743-2870-4534-89DD-DFA83383229B}" type="pres">
      <dgm:prSet presAssocID="{21510F46-D59B-455F-9EC8-21F13F6EC3C7}" presName="connTx" presStyleLbl="parChTrans1D3" presStyleIdx="0" presStyleCnt="9"/>
      <dgm:spPr/>
    </dgm:pt>
    <dgm:pt modelId="{69297549-D9C4-4936-80A4-D3C45FF036BE}" type="pres">
      <dgm:prSet presAssocID="{4C9E10F4-F78C-4F32-B6C8-EC9BB7A6B9F3}" presName="root2" presStyleCnt="0"/>
      <dgm:spPr/>
    </dgm:pt>
    <dgm:pt modelId="{1C9C37EB-F7D8-407A-B526-CD1AEDAD6264}" type="pres">
      <dgm:prSet presAssocID="{4C9E10F4-F78C-4F32-B6C8-EC9BB7A6B9F3}" presName="LevelTwoTextNode" presStyleLbl="node3" presStyleIdx="0" presStyleCnt="9">
        <dgm:presLayoutVars>
          <dgm:chPref val="3"/>
        </dgm:presLayoutVars>
      </dgm:prSet>
      <dgm:spPr/>
    </dgm:pt>
    <dgm:pt modelId="{4627A7AE-97DE-424F-BFB0-E9DC4ED8E6F1}" type="pres">
      <dgm:prSet presAssocID="{4C9E10F4-F78C-4F32-B6C8-EC9BB7A6B9F3}" presName="level3hierChild" presStyleCnt="0"/>
      <dgm:spPr/>
    </dgm:pt>
    <dgm:pt modelId="{15863EFF-AEBC-4827-A435-1657B6AE399D}" type="pres">
      <dgm:prSet presAssocID="{D77C79E9-1D87-48FA-BB0D-EE318DD3A7FF}" presName="conn2-1" presStyleLbl="parChTrans1D3" presStyleIdx="1" presStyleCnt="9"/>
      <dgm:spPr/>
    </dgm:pt>
    <dgm:pt modelId="{BEFEE967-7838-4AA5-8338-CB0FF3E7FCAF}" type="pres">
      <dgm:prSet presAssocID="{D77C79E9-1D87-48FA-BB0D-EE318DD3A7FF}" presName="connTx" presStyleLbl="parChTrans1D3" presStyleIdx="1" presStyleCnt="9"/>
      <dgm:spPr/>
    </dgm:pt>
    <dgm:pt modelId="{2F236DE5-CA17-47AB-A49A-6BB4D4EDEC5C}" type="pres">
      <dgm:prSet presAssocID="{73EEE8E2-F1DF-4751-B5CB-FC76DFC86963}" presName="root2" presStyleCnt="0"/>
      <dgm:spPr/>
    </dgm:pt>
    <dgm:pt modelId="{5F455FB1-120A-4BBD-A25C-75A2FB99AF6F}" type="pres">
      <dgm:prSet presAssocID="{73EEE8E2-F1DF-4751-B5CB-FC76DFC86963}" presName="LevelTwoTextNode" presStyleLbl="node3" presStyleIdx="1" presStyleCnt="9">
        <dgm:presLayoutVars>
          <dgm:chPref val="3"/>
        </dgm:presLayoutVars>
      </dgm:prSet>
      <dgm:spPr/>
    </dgm:pt>
    <dgm:pt modelId="{5530821B-CE50-49BD-B855-3A01CE09CAE1}" type="pres">
      <dgm:prSet presAssocID="{73EEE8E2-F1DF-4751-B5CB-FC76DFC86963}" presName="level3hierChild" presStyleCnt="0"/>
      <dgm:spPr/>
    </dgm:pt>
    <dgm:pt modelId="{6B39FB94-B39A-480E-ABF7-32912E75EF2F}" type="pres">
      <dgm:prSet presAssocID="{0E9DA5C5-96A7-4783-8214-15A8C3517E3B}" presName="conn2-1" presStyleLbl="parChTrans1D2" presStyleIdx="1" presStyleCnt="4"/>
      <dgm:spPr/>
    </dgm:pt>
    <dgm:pt modelId="{3D5F9495-482B-46EB-BF97-1557935A67DD}" type="pres">
      <dgm:prSet presAssocID="{0E9DA5C5-96A7-4783-8214-15A8C3517E3B}" presName="connTx" presStyleLbl="parChTrans1D2" presStyleIdx="1" presStyleCnt="4"/>
      <dgm:spPr/>
    </dgm:pt>
    <dgm:pt modelId="{2FC5FD2D-F119-47A2-ACDA-234053EF4538}" type="pres">
      <dgm:prSet presAssocID="{EC3816D8-612B-4C5E-9C01-7C83EA4D4EBD}" presName="root2" presStyleCnt="0"/>
      <dgm:spPr/>
    </dgm:pt>
    <dgm:pt modelId="{00A1B1B3-26C2-4F01-9BFA-09DE4FDF7A19}" type="pres">
      <dgm:prSet presAssocID="{EC3816D8-612B-4C5E-9C01-7C83EA4D4EBD}" presName="LevelTwoTextNode" presStyleLbl="node2" presStyleIdx="1" presStyleCnt="4" custScaleX="131092" custScaleY="114520">
        <dgm:presLayoutVars>
          <dgm:chPref val="3"/>
        </dgm:presLayoutVars>
      </dgm:prSet>
      <dgm:spPr/>
    </dgm:pt>
    <dgm:pt modelId="{08F4BE96-96A2-4E79-B1FE-8FD6380EDD57}" type="pres">
      <dgm:prSet presAssocID="{EC3816D8-612B-4C5E-9C01-7C83EA4D4EBD}" presName="level3hierChild" presStyleCnt="0"/>
      <dgm:spPr/>
    </dgm:pt>
    <dgm:pt modelId="{2F7ACFF8-03FD-4F2E-9977-1EB0AF434741}" type="pres">
      <dgm:prSet presAssocID="{2297151F-77E0-4C7A-89A5-B73AA787AAA0}" presName="conn2-1" presStyleLbl="parChTrans1D3" presStyleIdx="2" presStyleCnt="9"/>
      <dgm:spPr/>
    </dgm:pt>
    <dgm:pt modelId="{D0047EC4-91F2-4BBD-BCE1-49FF6F3332C1}" type="pres">
      <dgm:prSet presAssocID="{2297151F-77E0-4C7A-89A5-B73AA787AAA0}" presName="connTx" presStyleLbl="parChTrans1D3" presStyleIdx="2" presStyleCnt="9"/>
      <dgm:spPr/>
    </dgm:pt>
    <dgm:pt modelId="{160906EC-B682-4516-9C6F-EEE0090342A9}" type="pres">
      <dgm:prSet presAssocID="{446A643D-45D9-4807-A358-38F51B345712}" presName="root2" presStyleCnt="0"/>
      <dgm:spPr/>
    </dgm:pt>
    <dgm:pt modelId="{71AF2DB6-3066-4162-8A74-3B998CE29334}" type="pres">
      <dgm:prSet presAssocID="{446A643D-45D9-4807-A358-38F51B345712}" presName="LevelTwoTextNode" presStyleLbl="node3" presStyleIdx="2" presStyleCnt="9">
        <dgm:presLayoutVars>
          <dgm:chPref val="3"/>
        </dgm:presLayoutVars>
      </dgm:prSet>
      <dgm:spPr/>
    </dgm:pt>
    <dgm:pt modelId="{0A2F0CC2-FE47-46BD-8960-98462FB66AA3}" type="pres">
      <dgm:prSet presAssocID="{446A643D-45D9-4807-A358-38F51B345712}" presName="level3hierChild" presStyleCnt="0"/>
      <dgm:spPr/>
    </dgm:pt>
    <dgm:pt modelId="{4541D8AE-F07B-43B1-8320-2F7112DE6534}" type="pres">
      <dgm:prSet presAssocID="{3C7142E7-920A-4AFC-8383-18EFEA950A67}" presName="conn2-1" presStyleLbl="parChTrans1D3" presStyleIdx="3" presStyleCnt="9"/>
      <dgm:spPr/>
    </dgm:pt>
    <dgm:pt modelId="{FBEA2019-F48D-414C-AAE4-3D51907144DA}" type="pres">
      <dgm:prSet presAssocID="{3C7142E7-920A-4AFC-8383-18EFEA950A67}" presName="connTx" presStyleLbl="parChTrans1D3" presStyleIdx="3" presStyleCnt="9"/>
      <dgm:spPr/>
    </dgm:pt>
    <dgm:pt modelId="{33CCEB9A-21CC-4D58-A345-EB65F55DDE79}" type="pres">
      <dgm:prSet presAssocID="{3D28B529-A8B8-4C32-BF7F-A7E11CBCD1B0}" presName="root2" presStyleCnt="0"/>
      <dgm:spPr/>
    </dgm:pt>
    <dgm:pt modelId="{D265374F-136C-430C-8291-5701459A99D3}" type="pres">
      <dgm:prSet presAssocID="{3D28B529-A8B8-4C32-BF7F-A7E11CBCD1B0}" presName="LevelTwoTextNode" presStyleLbl="node3" presStyleIdx="3" presStyleCnt="9">
        <dgm:presLayoutVars>
          <dgm:chPref val="3"/>
        </dgm:presLayoutVars>
      </dgm:prSet>
      <dgm:spPr/>
    </dgm:pt>
    <dgm:pt modelId="{657D8B57-1669-4795-AA73-BFF22A58831C}" type="pres">
      <dgm:prSet presAssocID="{3D28B529-A8B8-4C32-BF7F-A7E11CBCD1B0}" presName="level3hierChild" presStyleCnt="0"/>
      <dgm:spPr/>
    </dgm:pt>
    <dgm:pt modelId="{77041B0A-D70F-4319-9E82-CBD2C0E52A3C}" type="pres">
      <dgm:prSet presAssocID="{F45E4E8A-1A69-4AB0-B312-CC4AFE5AD3B0}" presName="conn2-1" presStyleLbl="parChTrans1D2" presStyleIdx="2" presStyleCnt="4"/>
      <dgm:spPr/>
    </dgm:pt>
    <dgm:pt modelId="{23341A7E-E272-4521-B9DB-2A0DA09EF432}" type="pres">
      <dgm:prSet presAssocID="{F45E4E8A-1A69-4AB0-B312-CC4AFE5AD3B0}" presName="connTx" presStyleLbl="parChTrans1D2" presStyleIdx="2" presStyleCnt="4"/>
      <dgm:spPr/>
    </dgm:pt>
    <dgm:pt modelId="{95794544-19A9-48D1-84FC-01E64530529E}" type="pres">
      <dgm:prSet presAssocID="{71F33563-60BE-457A-8768-A47D9A8D2E42}" presName="root2" presStyleCnt="0"/>
      <dgm:spPr/>
    </dgm:pt>
    <dgm:pt modelId="{CFAA5FB8-D76B-4A32-A4CA-2454BB24FDC2}" type="pres">
      <dgm:prSet presAssocID="{71F33563-60BE-457A-8768-A47D9A8D2E42}" presName="LevelTwoTextNode" presStyleLbl="node2" presStyleIdx="2" presStyleCnt="4" custScaleX="132755" custScaleY="133190">
        <dgm:presLayoutVars>
          <dgm:chPref val="3"/>
        </dgm:presLayoutVars>
      </dgm:prSet>
      <dgm:spPr/>
    </dgm:pt>
    <dgm:pt modelId="{3BECE5D3-477F-4063-A2E1-22D4808AE7D9}" type="pres">
      <dgm:prSet presAssocID="{71F33563-60BE-457A-8768-A47D9A8D2E42}" presName="level3hierChild" presStyleCnt="0"/>
      <dgm:spPr/>
    </dgm:pt>
    <dgm:pt modelId="{0505766B-EBA5-4B2B-B41A-7DCCE79F24B9}" type="pres">
      <dgm:prSet presAssocID="{0ADD769E-F419-4EEF-9B13-6C93335C3CDE}" presName="conn2-1" presStyleLbl="parChTrans1D3" presStyleIdx="4" presStyleCnt="9"/>
      <dgm:spPr/>
    </dgm:pt>
    <dgm:pt modelId="{410A0EDE-E991-4936-8C98-1075F33D061A}" type="pres">
      <dgm:prSet presAssocID="{0ADD769E-F419-4EEF-9B13-6C93335C3CDE}" presName="connTx" presStyleLbl="parChTrans1D3" presStyleIdx="4" presStyleCnt="9"/>
      <dgm:spPr/>
    </dgm:pt>
    <dgm:pt modelId="{9CC47965-DD36-40E0-9B7E-6C6FED724E97}" type="pres">
      <dgm:prSet presAssocID="{1AB640A3-D2B9-41B3-8722-0D2B80E02A47}" presName="root2" presStyleCnt="0"/>
      <dgm:spPr/>
    </dgm:pt>
    <dgm:pt modelId="{BADD2F13-33A7-455E-9DDB-8CE17B87010B}" type="pres">
      <dgm:prSet presAssocID="{1AB640A3-D2B9-41B3-8722-0D2B80E02A47}" presName="LevelTwoTextNode" presStyleLbl="node3" presStyleIdx="4" presStyleCnt="9">
        <dgm:presLayoutVars>
          <dgm:chPref val="3"/>
        </dgm:presLayoutVars>
      </dgm:prSet>
      <dgm:spPr/>
    </dgm:pt>
    <dgm:pt modelId="{FA1F237C-6338-4E8E-B45F-76778835B380}" type="pres">
      <dgm:prSet presAssocID="{1AB640A3-D2B9-41B3-8722-0D2B80E02A47}" presName="level3hierChild" presStyleCnt="0"/>
      <dgm:spPr/>
    </dgm:pt>
    <dgm:pt modelId="{5F66B76F-02A1-4900-A368-0D215BDFBAD1}" type="pres">
      <dgm:prSet presAssocID="{931EAA77-E40B-431D-90E0-F9C70E5FB798}" presName="conn2-1" presStyleLbl="parChTrans1D3" presStyleIdx="5" presStyleCnt="9"/>
      <dgm:spPr/>
    </dgm:pt>
    <dgm:pt modelId="{FD0E2619-12E6-44E3-9B62-ED1A9B21A95A}" type="pres">
      <dgm:prSet presAssocID="{931EAA77-E40B-431D-90E0-F9C70E5FB798}" presName="connTx" presStyleLbl="parChTrans1D3" presStyleIdx="5" presStyleCnt="9"/>
      <dgm:spPr/>
    </dgm:pt>
    <dgm:pt modelId="{F38468E4-8D79-4093-AA13-74F23F56EE8B}" type="pres">
      <dgm:prSet presAssocID="{3BC9A900-2870-493A-B929-5609EE292B8D}" presName="root2" presStyleCnt="0"/>
      <dgm:spPr/>
    </dgm:pt>
    <dgm:pt modelId="{7DE24A0E-018D-45BF-8D1D-A4199F72AE1A}" type="pres">
      <dgm:prSet presAssocID="{3BC9A900-2870-493A-B929-5609EE292B8D}" presName="LevelTwoTextNode" presStyleLbl="node3" presStyleIdx="5" presStyleCnt="9">
        <dgm:presLayoutVars>
          <dgm:chPref val="3"/>
        </dgm:presLayoutVars>
      </dgm:prSet>
      <dgm:spPr/>
    </dgm:pt>
    <dgm:pt modelId="{6FC7F0E5-2BE9-43BA-8307-1B094798C279}" type="pres">
      <dgm:prSet presAssocID="{3BC9A900-2870-493A-B929-5609EE292B8D}" presName="level3hierChild" presStyleCnt="0"/>
      <dgm:spPr/>
    </dgm:pt>
    <dgm:pt modelId="{52055F94-4975-48C7-BEAA-197EA82BB059}" type="pres">
      <dgm:prSet presAssocID="{7C7F384B-E778-42B2-A57A-9C706309C46C}" presName="conn2-1" presStyleLbl="parChTrans1D2" presStyleIdx="3" presStyleCnt="4"/>
      <dgm:spPr/>
    </dgm:pt>
    <dgm:pt modelId="{E711FE67-DC07-48BB-A7E2-147BEA5D0823}" type="pres">
      <dgm:prSet presAssocID="{7C7F384B-E778-42B2-A57A-9C706309C46C}" presName="connTx" presStyleLbl="parChTrans1D2" presStyleIdx="3" presStyleCnt="4"/>
      <dgm:spPr/>
    </dgm:pt>
    <dgm:pt modelId="{04556133-9807-46C2-B2C0-9E1439D9DC30}" type="pres">
      <dgm:prSet presAssocID="{90E73E2F-A229-4082-BDDE-91608FB56248}" presName="root2" presStyleCnt="0"/>
      <dgm:spPr/>
    </dgm:pt>
    <dgm:pt modelId="{C6087715-A9D8-4B6A-B10C-4EFEF161AB26}" type="pres">
      <dgm:prSet presAssocID="{90E73E2F-A229-4082-BDDE-91608FB56248}" presName="LevelTwoTextNode" presStyleLbl="node2" presStyleIdx="3" presStyleCnt="4" custScaleX="132615" custScaleY="158128">
        <dgm:presLayoutVars>
          <dgm:chPref val="3"/>
        </dgm:presLayoutVars>
      </dgm:prSet>
      <dgm:spPr/>
    </dgm:pt>
    <dgm:pt modelId="{5DC63028-8FE3-443E-89A5-AF4BC4061BB5}" type="pres">
      <dgm:prSet presAssocID="{90E73E2F-A229-4082-BDDE-91608FB56248}" presName="level3hierChild" presStyleCnt="0"/>
      <dgm:spPr/>
    </dgm:pt>
    <dgm:pt modelId="{46FD3B34-5B8B-4A71-AD15-93B30C2A4C05}" type="pres">
      <dgm:prSet presAssocID="{FF045890-348B-45C7-AA5A-9F02FCBE09F3}" presName="conn2-1" presStyleLbl="parChTrans1D3" presStyleIdx="6" presStyleCnt="9"/>
      <dgm:spPr/>
    </dgm:pt>
    <dgm:pt modelId="{2F8D1998-9CC4-446D-8152-44AAFF893222}" type="pres">
      <dgm:prSet presAssocID="{FF045890-348B-45C7-AA5A-9F02FCBE09F3}" presName="connTx" presStyleLbl="parChTrans1D3" presStyleIdx="6" presStyleCnt="9"/>
      <dgm:spPr/>
    </dgm:pt>
    <dgm:pt modelId="{40383119-6234-47A2-97F4-6B6358ED1192}" type="pres">
      <dgm:prSet presAssocID="{51806F5F-09B5-4742-8007-BAF810D1AAE4}" presName="root2" presStyleCnt="0"/>
      <dgm:spPr/>
    </dgm:pt>
    <dgm:pt modelId="{F41E45D8-62AE-45EE-8CF8-9786264514DC}" type="pres">
      <dgm:prSet presAssocID="{51806F5F-09B5-4742-8007-BAF810D1AAE4}" presName="LevelTwoTextNode" presStyleLbl="node3" presStyleIdx="6" presStyleCnt="9">
        <dgm:presLayoutVars>
          <dgm:chPref val="3"/>
        </dgm:presLayoutVars>
      </dgm:prSet>
      <dgm:spPr/>
    </dgm:pt>
    <dgm:pt modelId="{D4D1C0AF-F6EC-44E4-A33C-5B234CD2D7D7}" type="pres">
      <dgm:prSet presAssocID="{51806F5F-09B5-4742-8007-BAF810D1AAE4}" presName="level3hierChild" presStyleCnt="0"/>
      <dgm:spPr/>
    </dgm:pt>
    <dgm:pt modelId="{D53D8DD5-FE08-48F2-83C4-E377DC2E9398}" type="pres">
      <dgm:prSet presAssocID="{F4363908-5E16-4EA2-AFBD-5764FD7FFBD4}" presName="conn2-1" presStyleLbl="parChTrans1D3" presStyleIdx="7" presStyleCnt="9"/>
      <dgm:spPr/>
    </dgm:pt>
    <dgm:pt modelId="{36BABD65-338E-4F59-BA5D-7337713BD4D3}" type="pres">
      <dgm:prSet presAssocID="{F4363908-5E16-4EA2-AFBD-5764FD7FFBD4}" presName="connTx" presStyleLbl="parChTrans1D3" presStyleIdx="7" presStyleCnt="9"/>
      <dgm:spPr/>
    </dgm:pt>
    <dgm:pt modelId="{FA13E718-ED00-4674-905B-10D699938B4B}" type="pres">
      <dgm:prSet presAssocID="{F8AA8125-B52D-4BBA-9AF6-5D263A0B2E9B}" presName="root2" presStyleCnt="0"/>
      <dgm:spPr/>
    </dgm:pt>
    <dgm:pt modelId="{7F81A015-A539-429D-BF61-117CD1605863}" type="pres">
      <dgm:prSet presAssocID="{F8AA8125-B52D-4BBA-9AF6-5D263A0B2E9B}" presName="LevelTwoTextNode" presStyleLbl="node3" presStyleIdx="7" presStyleCnt="9">
        <dgm:presLayoutVars>
          <dgm:chPref val="3"/>
        </dgm:presLayoutVars>
      </dgm:prSet>
      <dgm:spPr/>
    </dgm:pt>
    <dgm:pt modelId="{89100DE6-A815-4497-911A-2D2B5ABF929D}" type="pres">
      <dgm:prSet presAssocID="{F8AA8125-B52D-4BBA-9AF6-5D263A0B2E9B}" presName="level3hierChild" presStyleCnt="0"/>
      <dgm:spPr/>
    </dgm:pt>
    <dgm:pt modelId="{03450FD1-A5D7-4B6E-80A2-C939973EF4D5}" type="pres">
      <dgm:prSet presAssocID="{5725CF2F-6A94-444C-BAD2-1B92440686ED}" presName="conn2-1" presStyleLbl="parChTrans1D3" presStyleIdx="8" presStyleCnt="9"/>
      <dgm:spPr/>
    </dgm:pt>
    <dgm:pt modelId="{8ABFDFB0-5060-4291-ADCD-0A06A8407538}" type="pres">
      <dgm:prSet presAssocID="{5725CF2F-6A94-444C-BAD2-1B92440686ED}" presName="connTx" presStyleLbl="parChTrans1D3" presStyleIdx="8" presStyleCnt="9"/>
      <dgm:spPr/>
    </dgm:pt>
    <dgm:pt modelId="{0729AB7F-4DE3-40BF-A0D0-3F8DFF70D4CE}" type="pres">
      <dgm:prSet presAssocID="{6D7AE41E-5C8E-401D-A8AB-6FEF2147E313}" presName="root2" presStyleCnt="0"/>
      <dgm:spPr/>
    </dgm:pt>
    <dgm:pt modelId="{228B2CB8-4E38-49F8-B00C-248119F678C1}" type="pres">
      <dgm:prSet presAssocID="{6D7AE41E-5C8E-401D-A8AB-6FEF2147E313}" presName="LevelTwoTextNode" presStyleLbl="node3" presStyleIdx="8" presStyleCnt="9">
        <dgm:presLayoutVars>
          <dgm:chPref val="3"/>
        </dgm:presLayoutVars>
      </dgm:prSet>
      <dgm:spPr/>
    </dgm:pt>
    <dgm:pt modelId="{E74FBE12-EB5B-4E35-800C-99BA3505B903}" type="pres">
      <dgm:prSet presAssocID="{6D7AE41E-5C8E-401D-A8AB-6FEF2147E313}" presName="level3hierChild" presStyleCnt="0"/>
      <dgm:spPr/>
    </dgm:pt>
  </dgm:ptLst>
  <dgm:cxnLst>
    <dgm:cxn modelId="{E705DB05-C6ED-4379-852B-D0EE619821EE}" type="presOf" srcId="{F2128552-FDD1-4E81-A891-ABC0C18A0ABC}" destId="{3D1F610C-01D8-40E6-B98F-BD9514EA35DC}" srcOrd="0" destOrd="0" presId="urn:microsoft.com/office/officeart/2005/8/layout/hierarchy2"/>
    <dgm:cxn modelId="{66F69D0B-979C-408A-8B0D-821B939284A2}" srcId="{71F33563-60BE-457A-8768-A47D9A8D2E42}" destId="{1AB640A3-D2B9-41B3-8722-0D2B80E02A47}" srcOrd="0" destOrd="0" parTransId="{0ADD769E-F419-4EEF-9B13-6C93335C3CDE}" sibTransId="{C40AB6CD-9032-4B13-95DE-39327C1C83E1}"/>
    <dgm:cxn modelId="{CEDC270C-56BB-4EAD-A60E-DFD9AD7D3D03}" type="presOf" srcId="{F45E4E8A-1A69-4AB0-B312-CC4AFE5AD3B0}" destId="{77041B0A-D70F-4319-9E82-CBD2C0E52A3C}" srcOrd="0" destOrd="0" presId="urn:microsoft.com/office/officeart/2005/8/layout/hierarchy2"/>
    <dgm:cxn modelId="{E944230D-2B5C-4063-9E47-9DEC0FA345EE}" type="presOf" srcId="{F4363908-5E16-4EA2-AFBD-5764FD7FFBD4}" destId="{D53D8DD5-FE08-48F2-83C4-E377DC2E9398}" srcOrd="0" destOrd="0" presId="urn:microsoft.com/office/officeart/2005/8/layout/hierarchy2"/>
    <dgm:cxn modelId="{276F4D0F-EF30-43C8-B253-38E117CD9BA6}" type="presOf" srcId="{C9B7A73A-3EB6-448F-AD45-863428A8A3E8}" destId="{3D0B10C5-0329-4F3F-B668-B87E9022AC2B}" srcOrd="0" destOrd="0" presId="urn:microsoft.com/office/officeart/2005/8/layout/hierarchy2"/>
    <dgm:cxn modelId="{A04A8B12-3BCF-454E-A882-491CB4654BF2}" srcId="{EDA9160B-A2B2-45B4-88B8-88AE31A6E433}" destId="{90E73E2F-A229-4082-BDDE-91608FB56248}" srcOrd="3" destOrd="0" parTransId="{7C7F384B-E778-42B2-A57A-9C706309C46C}" sibTransId="{4C358F46-5F1D-422C-B7DF-2AF933CFBF7A}"/>
    <dgm:cxn modelId="{C23F7D1F-E841-4591-B53A-C359019F1B5F}" type="presOf" srcId="{5725CF2F-6A94-444C-BAD2-1B92440686ED}" destId="{03450FD1-A5D7-4B6E-80A2-C939973EF4D5}" srcOrd="0" destOrd="0" presId="urn:microsoft.com/office/officeart/2005/8/layout/hierarchy2"/>
    <dgm:cxn modelId="{E8E7D61F-3E73-4FA0-89AF-A168DAF080FD}" type="presOf" srcId="{D77C79E9-1D87-48FA-BB0D-EE318DD3A7FF}" destId="{15863EFF-AEBC-4827-A435-1657B6AE399D}" srcOrd="0" destOrd="0" presId="urn:microsoft.com/office/officeart/2005/8/layout/hierarchy2"/>
    <dgm:cxn modelId="{E08FF037-4D05-4C6E-983A-16214CCE66E2}" srcId="{EDA9160B-A2B2-45B4-88B8-88AE31A6E433}" destId="{EC3816D8-612B-4C5E-9C01-7C83EA4D4EBD}" srcOrd="1" destOrd="0" parTransId="{0E9DA5C5-96A7-4783-8214-15A8C3517E3B}" sibTransId="{1A1A54B4-FF44-422C-83D3-73CB0558E2FF}"/>
    <dgm:cxn modelId="{95D28F38-524B-4EDB-A57C-80038E4B7562}" type="presOf" srcId="{0E9DA5C5-96A7-4783-8214-15A8C3517E3B}" destId="{3D5F9495-482B-46EB-BF97-1557935A67DD}" srcOrd="1" destOrd="0" presId="urn:microsoft.com/office/officeart/2005/8/layout/hierarchy2"/>
    <dgm:cxn modelId="{72E8933F-06CE-4444-AD35-02422283E56A}" srcId="{EDA9160B-A2B2-45B4-88B8-88AE31A6E433}" destId="{71F33563-60BE-457A-8768-A47D9A8D2E42}" srcOrd="2" destOrd="0" parTransId="{F45E4E8A-1A69-4AB0-B312-CC4AFE5AD3B0}" sibTransId="{6F7FAC89-3F8E-4145-B3ED-A71B4C6BDAF3}"/>
    <dgm:cxn modelId="{918D2460-7F40-4CCA-B198-7EA3BD0D1C5B}" type="presOf" srcId="{7C7F384B-E778-42B2-A57A-9C706309C46C}" destId="{E711FE67-DC07-48BB-A7E2-147BEA5D0823}" srcOrd="1" destOrd="0" presId="urn:microsoft.com/office/officeart/2005/8/layout/hierarchy2"/>
    <dgm:cxn modelId="{3B086461-4A71-47C5-9157-0C6029354A67}" type="presOf" srcId="{73EEE8E2-F1DF-4751-B5CB-FC76DFC86963}" destId="{5F455FB1-120A-4BBD-A25C-75A2FB99AF6F}" srcOrd="0" destOrd="0" presId="urn:microsoft.com/office/officeart/2005/8/layout/hierarchy2"/>
    <dgm:cxn modelId="{25893E63-ED60-44C0-BC3A-92E020A7B11D}" type="presOf" srcId="{7C7F384B-E778-42B2-A57A-9C706309C46C}" destId="{52055F94-4975-48C7-BEAA-197EA82BB059}" srcOrd="0" destOrd="0" presId="urn:microsoft.com/office/officeart/2005/8/layout/hierarchy2"/>
    <dgm:cxn modelId="{CD68A346-70EB-494B-BAE3-914B65FB61F8}" srcId="{4808057A-E2AE-414D-A9A3-E4BD73B10816}" destId="{4C9E10F4-F78C-4F32-B6C8-EC9BB7A6B9F3}" srcOrd="0" destOrd="0" parTransId="{21510F46-D59B-455F-9EC8-21F13F6EC3C7}" sibTransId="{4C81B85B-2BC3-4991-B059-C3F4DF62133C}"/>
    <dgm:cxn modelId="{B24FB86D-DF00-4D48-A506-7FD42AD57536}" type="presOf" srcId="{51806F5F-09B5-4742-8007-BAF810D1AAE4}" destId="{F41E45D8-62AE-45EE-8CF8-9786264514DC}" srcOrd="0" destOrd="0" presId="urn:microsoft.com/office/officeart/2005/8/layout/hierarchy2"/>
    <dgm:cxn modelId="{24DEBA70-9B52-4F8B-A51B-A904E49BDDD0}" type="presOf" srcId="{5725CF2F-6A94-444C-BAD2-1B92440686ED}" destId="{8ABFDFB0-5060-4291-ADCD-0A06A8407538}" srcOrd="1" destOrd="0" presId="urn:microsoft.com/office/officeart/2005/8/layout/hierarchy2"/>
    <dgm:cxn modelId="{3AF6F170-DB18-447C-B5CF-0A6BDD37A394}" type="presOf" srcId="{1AB640A3-D2B9-41B3-8722-0D2B80E02A47}" destId="{BADD2F13-33A7-455E-9DDB-8CE17B87010B}" srcOrd="0" destOrd="0" presId="urn:microsoft.com/office/officeart/2005/8/layout/hierarchy2"/>
    <dgm:cxn modelId="{4683A072-C977-40EC-8D72-DB9D61331874}" type="presOf" srcId="{EDA9160B-A2B2-45B4-88B8-88AE31A6E433}" destId="{ECFCF7AA-7DC3-4231-8AB5-20D06FF05E7D}" srcOrd="0" destOrd="0" presId="urn:microsoft.com/office/officeart/2005/8/layout/hierarchy2"/>
    <dgm:cxn modelId="{5F96B272-FA5F-4350-A173-3DFCBE84D16E}" type="presOf" srcId="{FF045890-348B-45C7-AA5A-9F02FCBE09F3}" destId="{46FD3B34-5B8B-4A71-AD15-93B30C2A4C05}" srcOrd="0" destOrd="0" presId="urn:microsoft.com/office/officeart/2005/8/layout/hierarchy2"/>
    <dgm:cxn modelId="{0BC43B56-617E-4E8D-B9C2-2A8925825AA1}" srcId="{EC3816D8-612B-4C5E-9C01-7C83EA4D4EBD}" destId="{3D28B529-A8B8-4C32-BF7F-A7E11CBCD1B0}" srcOrd="1" destOrd="0" parTransId="{3C7142E7-920A-4AFC-8383-18EFEA950A67}" sibTransId="{1C670912-4353-4833-88A8-E0B37306BB2C}"/>
    <dgm:cxn modelId="{E1FF5076-D29C-4489-9893-2F45C555682C}" type="presOf" srcId="{931EAA77-E40B-431D-90E0-F9C70E5FB798}" destId="{5F66B76F-02A1-4900-A368-0D215BDFBAD1}" srcOrd="0" destOrd="0" presId="urn:microsoft.com/office/officeart/2005/8/layout/hierarchy2"/>
    <dgm:cxn modelId="{40C35656-7D68-4E94-BDF1-AA65C3A52077}" srcId="{4808057A-E2AE-414D-A9A3-E4BD73B10816}" destId="{73EEE8E2-F1DF-4751-B5CB-FC76DFC86963}" srcOrd="1" destOrd="0" parTransId="{D77C79E9-1D87-48FA-BB0D-EE318DD3A7FF}" sibTransId="{24FD1219-9FE4-4D2F-BEF3-6445ECD9921D}"/>
    <dgm:cxn modelId="{365C5E77-85AE-4534-AC63-9D3EC91AD2B1}" type="presOf" srcId="{0E9DA5C5-96A7-4783-8214-15A8C3517E3B}" destId="{6B39FB94-B39A-480E-ABF7-32912E75EF2F}" srcOrd="0" destOrd="0" presId="urn:microsoft.com/office/officeart/2005/8/layout/hierarchy2"/>
    <dgm:cxn modelId="{FC61C258-D0F2-4B27-8ACF-DEC44A430828}" type="presOf" srcId="{2297151F-77E0-4C7A-89A5-B73AA787AAA0}" destId="{2F7ACFF8-03FD-4F2E-9977-1EB0AF434741}" srcOrd="0" destOrd="0" presId="urn:microsoft.com/office/officeart/2005/8/layout/hierarchy2"/>
    <dgm:cxn modelId="{7C70E159-D107-46A9-9A99-916CD18EA407}" type="presOf" srcId="{21510F46-D59B-455F-9EC8-21F13F6EC3C7}" destId="{EF981743-2870-4534-89DD-DFA83383229B}" srcOrd="1" destOrd="0" presId="urn:microsoft.com/office/officeart/2005/8/layout/hierarchy2"/>
    <dgm:cxn modelId="{0AFA0583-AEC6-4E2E-8E07-95BD519BA052}" srcId="{EC3816D8-612B-4C5E-9C01-7C83EA4D4EBD}" destId="{446A643D-45D9-4807-A358-38F51B345712}" srcOrd="0" destOrd="0" parTransId="{2297151F-77E0-4C7A-89A5-B73AA787AAA0}" sibTransId="{150B2A61-DCA2-4BC4-9474-DFFD20D03995}"/>
    <dgm:cxn modelId="{24FD8D89-E981-4400-B7E3-97F84A6BF8A5}" srcId="{90E73E2F-A229-4082-BDDE-91608FB56248}" destId="{F8AA8125-B52D-4BBA-9AF6-5D263A0B2E9B}" srcOrd="1" destOrd="0" parTransId="{F4363908-5E16-4EA2-AFBD-5764FD7FFBD4}" sibTransId="{4E6F1BB9-66E1-4B47-B143-522288812069}"/>
    <dgm:cxn modelId="{F188058B-6593-4944-855C-4E1D24A7B1AD}" type="presOf" srcId="{F45E4E8A-1A69-4AB0-B312-CC4AFE5AD3B0}" destId="{23341A7E-E272-4521-B9DB-2A0DA09EF432}" srcOrd="1" destOrd="0" presId="urn:microsoft.com/office/officeart/2005/8/layout/hierarchy2"/>
    <dgm:cxn modelId="{1972CE95-F00C-4335-8FF2-BFBA7F347852}" type="presOf" srcId="{3D28B529-A8B8-4C32-BF7F-A7E11CBCD1B0}" destId="{D265374F-136C-430C-8291-5701459A99D3}" srcOrd="0" destOrd="0" presId="urn:microsoft.com/office/officeart/2005/8/layout/hierarchy2"/>
    <dgm:cxn modelId="{1D19149B-D7E3-438E-B212-C778CCD1574D}" type="presOf" srcId="{6D7AE41E-5C8E-401D-A8AB-6FEF2147E313}" destId="{228B2CB8-4E38-49F8-B00C-248119F678C1}" srcOrd="0" destOrd="0" presId="urn:microsoft.com/office/officeart/2005/8/layout/hierarchy2"/>
    <dgm:cxn modelId="{33AD1E9C-8EF5-4366-BF3D-74102063D4EB}" srcId="{90E73E2F-A229-4082-BDDE-91608FB56248}" destId="{6D7AE41E-5C8E-401D-A8AB-6FEF2147E313}" srcOrd="2" destOrd="0" parTransId="{5725CF2F-6A94-444C-BAD2-1B92440686ED}" sibTransId="{61B34A4C-20FC-4EA2-BDFF-63483D43093C}"/>
    <dgm:cxn modelId="{0DB7329D-F569-4E6B-8C7D-5455999F0B0C}" type="presOf" srcId="{0ADD769E-F419-4EEF-9B13-6C93335C3CDE}" destId="{410A0EDE-E991-4936-8C98-1075F33D061A}" srcOrd="1" destOrd="0" presId="urn:microsoft.com/office/officeart/2005/8/layout/hierarchy2"/>
    <dgm:cxn modelId="{77212BA1-A13A-4588-883D-7BBA7C867990}" type="presOf" srcId="{F4363908-5E16-4EA2-AFBD-5764FD7FFBD4}" destId="{36BABD65-338E-4F59-BA5D-7337713BD4D3}" srcOrd="1" destOrd="0" presId="urn:microsoft.com/office/officeart/2005/8/layout/hierarchy2"/>
    <dgm:cxn modelId="{049E84A7-CE79-4E99-93A1-3C2CC9012876}" type="presOf" srcId="{0ADD769E-F419-4EEF-9B13-6C93335C3CDE}" destId="{0505766B-EBA5-4B2B-B41A-7DCCE79F24B9}" srcOrd="0" destOrd="0" presId="urn:microsoft.com/office/officeart/2005/8/layout/hierarchy2"/>
    <dgm:cxn modelId="{A69813BA-815B-478B-9FA4-300A047DE3C9}" type="presOf" srcId="{4808057A-E2AE-414D-A9A3-E4BD73B10816}" destId="{753B14A2-C955-4733-9A2E-0E46E2608A5A}" srcOrd="0" destOrd="0" presId="urn:microsoft.com/office/officeart/2005/8/layout/hierarchy2"/>
    <dgm:cxn modelId="{25DBBDBA-7245-4BD4-A4F3-957B44120AA1}" type="presOf" srcId="{90E73E2F-A229-4082-BDDE-91608FB56248}" destId="{C6087715-A9D8-4B6A-B10C-4EFEF161AB26}" srcOrd="0" destOrd="0" presId="urn:microsoft.com/office/officeart/2005/8/layout/hierarchy2"/>
    <dgm:cxn modelId="{7C2608BF-CFC7-4875-A37E-7314EFF89665}" srcId="{71F33563-60BE-457A-8768-A47D9A8D2E42}" destId="{3BC9A900-2870-493A-B929-5609EE292B8D}" srcOrd="1" destOrd="0" parTransId="{931EAA77-E40B-431D-90E0-F9C70E5FB798}" sibTransId="{D3B3C68E-2F3F-4FAC-BEB2-75CDE5FB57EA}"/>
    <dgm:cxn modelId="{CED322C2-7E90-4FED-9DE1-A6CEEB845872}" type="presOf" srcId="{71F33563-60BE-457A-8768-A47D9A8D2E42}" destId="{CFAA5FB8-D76B-4A32-A4CA-2454BB24FDC2}" srcOrd="0" destOrd="0" presId="urn:microsoft.com/office/officeart/2005/8/layout/hierarchy2"/>
    <dgm:cxn modelId="{A45C9AC5-7E42-4C5D-8524-5657C7EA4BF7}" type="presOf" srcId="{446A643D-45D9-4807-A358-38F51B345712}" destId="{71AF2DB6-3066-4162-8A74-3B998CE29334}" srcOrd="0" destOrd="0" presId="urn:microsoft.com/office/officeart/2005/8/layout/hierarchy2"/>
    <dgm:cxn modelId="{891111CE-CF12-42D8-B992-7F2703B3D159}" srcId="{EDA9160B-A2B2-45B4-88B8-88AE31A6E433}" destId="{4808057A-E2AE-414D-A9A3-E4BD73B10816}" srcOrd="0" destOrd="0" parTransId="{C9B7A73A-3EB6-448F-AD45-863428A8A3E8}" sibTransId="{25656941-2441-40EC-AD67-6BE88FB9513F}"/>
    <dgm:cxn modelId="{B74693CE-903E-4737-84BF-1048BF85F19B}" type="presOf" srcId="{3C7142E7-920A-4AFC-8383-18EFEA950A67}" destId="{4541D8AE-F07B-43B1-8320-2F7112DE6534}" srcOrd="0" destOrd="0" presId="urn:microsoft.com/office/officeart/2005/8/layout/hierarchy2"/>
    <dgm:cxn modelId="{A003C1CE-10B4-4DF6-978B-5439D5D42E62}" type="presOf" srcId="{EC3816D8-612B-4C5E-9C01-7C83EA4D4EBD}" destId="{00A1B1B3-26C2-4F01-9BFA-09DE4FDF7A19}" srcOrd="0" destOrd="0" presId="urn:microsoft.com/office/officeart/2005/8/layout/hierarchy2"/>
    <dgm:cxn modelId="{FEAA90D4-E7CE-4303-80AB-516A36752F1D}" type="presOf" srcId="{C9B7A73A-3EB6-448F-AD45-863428A8A3E8}" destId="{8F0CC2F6-79C0-4080-BE7C-E61C57989B86}" srcOrd="1" destOrd="0" presId="urn:microsoft.com/office/officeart/2005/8/layout/hierarchy2"/>
    <dgm:cxn modelId="{26B86FE4-A2A4-4B23-92B2-C05DFAF46DA5}" srcId="{F2128552-FDD1-4E81-A891-ABC0C18A0ABC}" destId="{EDA9160B-A2B2-45B4-88B8-88AE31A6E433}" srcOrd="0" destOrd="0" parTransId="{5A14C836-D94B-46E0-BDAB-B5C89C4BF0DF}" sibTransId="{5B0D337C-32CA-49AF-9CD4-C58EF3A01A31}"/>
    <dgm:cxn modelId="{0FFD0BE7-416D-4039-B8E7-9B7456C2C63E}" type="presOf" srcId="{D77C79E9-1D87-48FA-BB0D-EE318DD3A7FF}" destId="{BEFEE967-7838-4AA5-8338-CB0FF3E7FCAF}" srcOrd="1" destOrd="0" presId="urn:microsoft.com/office/officeart/2005/8/layout/hierarchy2"/>
    <dgm:cxn modelId="{58343BE8-4CF2-435D-BF11-309D3D0B3994}" type="presOf" srcId="{F8AA8125-B52D-4BBA-9AF6-5D263A0B2E9B}" destId="{7F81A015-A539-429D-BF61-117CD1605863}" srcOrd="0" destOrd="0" presId="urn:microsoft.com/office/officeart/2005/8/layout/hierarchy2"/>
    <dgm:cxn modelId="{7B9BA7EC-CF34-4BC0-A0C5-C05124E61480}" type="presOf" srcId="{21510F46-D59B-455F-9EC8-21F13F6EC3C7}" destId="{93594BF4-69ED-450B-B013-2956228CE63A}" srcOrd="0" destOrd="0" presId="urn:microsoft.com/office/officeart/2005/8/layout/hierarchy2"/>
    <dgm:cxn modelId="{9E820EEF-7A45-4715-AD17-D3580055A987}" type="presOf" srcId="{FF045890-348B-45C7-AA5A-9F02FCBE09F3}" destId="{2F8D1998-9CC4-446D-8152-44AAFF893222}" srcOrd="1" destOrd="0" presId="urn:microsoft.com/office/officeart/2005/8/layout/hierarchy2"/>
    <dgm:cxn modelId="{A82201F2-BBBE-4E9C-B8CD-61C0C3505866}" type="presOf" srcId="{931EAA77-E40B-431D-90E0-F9C70E5FB798}" destId="{FD0E2619-12E6-44E3-9B62-ED1A9B21A95A}" srcOrd="1" destOrd="0" presId="urn:microsoft.com/office/officeart/2005/8/layout/hierarchy2"/>
    <dgm:cxn modelId="{E433F0F2-3227-4FE1-A375-845E44CBA1D6}" type="presOf" srcId="{2297151F-77E0-4C7A-89A5-B73AA787AAA0}" destId="{D0047EC4-91F2-4BBD-BCE1-49FF6F3332C1}" srcOrd="1" destOrd="0" presId="urn:microsoft.com/office/officeart/2005/8/layout/hierarchy2"/>
    <dgm:cxn modelId="{BCBE8FF8-53DD-4D1A-A8FC-E889DBA4F6C0}" type="presOf" srcId="{3C7142E7-920A-4AFC-8383-18EFEA950A67}" destId="{FBEA2019-F48D-414C-AAE4-3D51907144DA}" srcOrd="1" destOrd="0" presId="urn:microsoft.com/office/officeart/2005/8/layout/hierarchy2"/>
    <dgm:cxn modelId="{E21B80FA-C9B4-4E37-9166-03DF1C9098A5}" type="presOf" srcId="{3BC9A900-2870-493A-B929-5609EE292B8D}" destId="{7DE24A0E-018D-45BF-8D1D-A4199F72AE1A}" srcOrd="0" destOrd="0" presId="urn:microsoft.com/office/officeart/2005/8/layout/hierarchy2"/>
    <dgm:cxn modelId="{DB28F8FB-1ED9-44B9-AAA3-5189A6F71E0E}" type="presOf" srcId="{4C9E10F4-F78C-4F32-B6C8-EC9BB7A6B9F3}" destId="{1C9C37EB-F7D8-407A-B526-CD1AEDAD6264}" srcOrd="0" destOrd="0" presId="urn:microsoft.com/office/officeart/2005/8/layout/hierarchy2"/>
    <dgm:cxn modelId="{AD3816FE-31F2-4445-B328-559D13AE2BE7}" srcId="{90E73E2F-A229-4082-BDDE-91608FB56248}" destId="{51806F5F-09B5-4742-8007-BAF810D1AAE4}" srcOrd="0" destOrd="0" parTransId="{FF045890-348B-45C7-AA5A-9F02FCBE09F3}" sibTransId="{9859C90D-8BA3-4A01-881F-16740D20D3B7}"/>
    <dgm:cxn modelId="{D198C93D-D3DE-4F5D-B5A3-54560400FA36}" type="presParOf" srcId="{3D1F610C-01D8-40E6-B98F-BD9514EA35DC}" destId="{CABF7514-72AA-4511-98FF-CE51A75A1E3A}" srcOrd="0" destOrd="0" presId="urn:microsoft.com/office/officeart/2005/8/layout/hierarchy2"/>
    <dgm:cxn modelId="{06C38BBE-4252-43E6-9569-5DB6EA2CA8A5}" type="presParOf" srcId="{CABF7514-72AA-4511-98FF-CE51A75A1E3A}" destId="{ECFCF7AA-7DC3-4231-8AB5-20D06FF05E7D}" srcOrd="0" destOrd="0" presId="urn:microsoft.com/office/officeart/2005/8/layout/hierarchy2"/>
    <dgm:cxn modelId="{28B31354-0207-4940-8D3E-AA1C8E60993F}" type="presParOf" srcId="{CABF7514-72AA-4511-98FF-CE51A75A1E3A}" destId="{AAEE7BD8-9DDD-4D4A-8702-0E998FA7892E}" srcOrd="1" destOrd="0" presId="urn:microsoft.com/office/officeart/2005/8/layout/hierarchy2"/>
    <dgm:cxn modelId="{6A6401C3-5A0D-463C-B58D-C3521514FB3E}" type="presParOf" srcId="{AAEE7BD8-9DDD-4D4A-8702-0E998FA7892E}" destId="{3D0B10C5-0329-4F3F-B668-B87E9022AC2B}" srcOrd="0" destOrd="0" presId="urn:microsoft.com/office/officeart/2005/8/layout/hierarchy2"/>
    <dgm:cxn modelId="{238511FF-2390-4D7B-82C7-5B7572C0FEF6}" type="presParOf" srcId="{3D0B10C5-0329-4F3F-B668-B87E9022AC2B}" destId="{8F0CC2F6-79C0-4080-BE7C-E61C57989B86}" srcOrd="0" destOrd="0" presId="urn:microsoft.com/office/officeart/2005/8/layout/hierarchy2"/>
    <dgm:cxn modelId="{98667B54-5CFB-49BC-9775-61055DC1698B}" type="presParOf" srcId="{AAEE7BD8-9DDD-4D4A-8702-0E998FA7892E}" destId="{89065C6A-4F17-4D39-8ED5-F461D64FCFAA}" srcOrd="1" destOrd="0" presId="urn:microsoft.com/office/officeart/2005/8/layout/hierarchy2"/>
    <dgm:cxn modelId="{E3D4E202-B439-40A0-80C0-C1AECBAB0270}" type="presParOf" srcId="{89065C6A-4F17-4D39-8ED5-F461D64FCFAA}" destId="{753B14A2-C955-4733-9A2E-0E46E2608A5A}" srcOrd="0" destOrd="0" presId="urn:microsoft.com/office/officeart/2005/8/layout/hierarchy2"/>
    <dgm:cxn modelId="{E044D8C9-6292-4017-A202-52FE9309F95C}" type="presParOf" srcId="{89065C6A-4F17-4D39-8ED5-F461D64FCFAA}" destId="{0B6FCAA5-7502-4D01-9328-2B945210F599}" srcOrd="1" destOrd="0" presId="urn:microsoft.com/office/officeart/2005/8/layout/hierarchy2"/>
    <dgm:cxn modelId="{E1DF6EA4-4C0D-4958-9BA3-538D47A9EDE6}" type="presParOf" srcId="{0B6FCAA5-7502-4D01-9328-2B945210F599}" destId="{93594BF4-69ED-450B-B013-2956228CE63A}" srcOrd="0" destOrd="0" presId="urn:microsoft.com/office/officeart/2005/8/layout/hierarchy2"/>
    <dgm:cxn modelId="{1D73FDAB-6351-4BB8-9B45-4BC7164DCF9A}" type="presParOf" srcId="{93594BF4-69ED-450B-B013-2956228CE63A}" destId="{EF981743-2870-4534-89DD-DFA83383229B}" srcOrd="0" destOrd="0" presId="urn:microsoft.com/office/officeart/2005/8/layout/hierarchy2"/>
    <dgm:cxn modelId="{AFDC3A3C-B0F0-4BD2-9C2B-B850C5DFDF4F}" type="presParOf" srcId="{0B6FCAA5-7502-4D01-9328-2B945210F599}" destId="{69297549-D9C4-4936-80A4-D3C45FF036BE}" srcOrd="1" destOrd="0" presId="urn:microsoft.com/office/officeart/2005/8/layout/hierarchy2"/>
    <dgm:cxn modelId="{038C93E3-6145-4C5A-ABDF-41465FBDFDA9}" type="presParOf" srcId="{69297549-D9C4-4936-80A4-D3C45FF036BE}" destId="{1C9C37EB-F7D8-407A-B526-CD1AEDAD6264}" srcOrd="0" destOrd="0" presId="urn:microsoft.com/office/officeart/2005/8/layout/hierarchy2"/>
    <dgm:cxn modelId="{03B8F28F-41B5-411F-AE05-35E93CD2BC23}" type="presParOf" srcId="{69297549-D9C4-4936-80A4-D3C45FF036BE}" destId="{4627A7AE-97DE-424F-BFB0-E9DC4ED8E6F1}" srcOrd="1" destOrd="0" presId="urn:microsoft.com/office/officeart/2005/8/layout/hierarchy2"/>
    <dgm:cxn modelId="{102FF64F-2C19-43A0-AB48-056F3BE48F5F}" type="presParOf" srcId="{0B6FCAA5-7502-4D01-9328-2B945210F599}" destId="{15863EFF-AEBC-4827-A435-1657B6AE399D}" srcOrd="2" destOrd="0" presId="urn:microsoft.com/office/officeart/2005/8/layout/hierarchy2"/>
    <dgm:cxn modelId="{AA5D289E-4337-4B3C-AFBB-B1E201B6B613}" type="presParOf" srcId="{15863EFF-AEBC-4827-A435-1657B6AE399D}" destId="{BEFEE967-7838-4AA5-8338-CB0FF3E7FCAF}" srcOrd="0" destOrd="0" presId="urn:microsoft.com/office/officeart/2005/8/layout/hierarchy2"/>
    <dgm:cxn modelId="{9AAB9513-6639-487F-B807-8CAFAA6A37E3}" type="presParOf" srcId="{0B6FCAA5-7502-4D01-9328-2B945210F599}" destId="{2F236DE5-CA17-47AB-A49A-6BB4D4EDEC5C}" srcOrd="3" destOrd="0" presId="urn:microsoft.com/office/officeart/2005/8/layout/hierarchy2"/>
    <dgm:cxn modelId="{6ECBD15F-7C4C-4DF2-9CF2-8BB198F7D338}" type="presParOf" srcId="{2F236DE5-CA17-47AB-A49A-6BB4D4EDEC5C}" destId="{5F455FB1-120A-4BBD-A25C-75A2FB99AF6F}" srcOrd="0" destOrd="0" presId="urn:microsoft.com/office/officeart/2005/8/layout/hierarchy2"/>
    <dgm:cxn modelId="{42A786CA-07C2-4BB1-B569-68282084FB94}" type="presParOf" srcId="{2F236DE5-CA17-47AB-A49A-6BB4D4EDEC5C}" destId="{5530821B-CE50-49BD-B855-3A01CE09CAE1}" srcOrd="1" destOrd="0" presId="urn:microsoft.com/office/officeart/2005/8/layout/hierarchy2"/>
    <dgm:cxn modelId="{60C55C65-B690-4C94-82D2-4C6DC42EEEB2}" type="presParOf" srcId="{AAEE7BD8-9DDD-4D4A-8702-0E998FA7892E}" destId="{6B39FB94-B39A-480E-ABF7-32912E75EF2F}" srcOrd="2" destOrd="0" presId="urn:microsoft.com/office/officeart/2005/8/layout/hierarchy2"/>
    <dgm:cxn modelId="{C69D6DE1-E2F4-4E91-B32F-C36312CC4FAA}" type="presParOf" srcId="{6B39FB94-B39A-480E-ABF7-32912E75EF2F}" destId="{3D5F9495-482B-46EB-BF97-1557935A67DD}" srcOrd="0" destOrd="0" presId="urn:microsoft.com/office/officeart/2005/8/layout/hierarchy2"/>
    <dgm:cxn modelId="{E2EDE6EB-DB51-4CC1-A8E9-4C81BA972973}" type="presParOf" srcId="{AAEE7BD8-9DDD-4D4A-8702-0E998FA7892E}" destId="{2FC5FD2D-F119-47A2-ACDA-234053EF4538}" srcOrd="3" destOrd="0" presId="urn:microsoft.com/office/officeart/2005/8/layout/hierarchy2"/>
    <dgm:cxn modelId="{CD23B54C-53D9-41A6-89C3-C69E3A1E29C5}" type="presParOf" srcId="{2FC5FD2D-F119-47A2-ACDA-234053EF4538}" destId="{00A1B1B3-26C2-4F01-9BFA-09DE4FDF7A19}" srcOrd="0" destOrd="0" presId="urn:microsoft.com/office/officeart/2005/8/layout/hierarchy2"/>
    <dgm:cxn modelId="{6AC65D8F-1D63-4D07-A648-991408379EB6}" type="presParOf" srcId="{2FC5FD2D-F119-47A2-ACDA-234053EF4538}" destId="{08F4BE96-96A2-4E79-B1FE-8FD6380EDD57}" srcOrd="1" destOrd="0" presId="urn:microsoft.com/office/officeart/2005/8/layout/hierarchy2"/>
    <dgm:cxn modelId="{5A64330A-6BD1-4478-A581-8658BCD3CA2E}" type="presParOf" srcId="{08F4BE96-96A2-4E79-B1FE-8FD6380EDD57}" destId="{2F7ACFF8-03FD-4F2E-9977-1EB0AF434741}" srcOrd="0" destOrd="0" presId="urn:microsoft.com/office/officeart/2005/8/layout/hierarchy2"/>
    <dgm:cxn modelId="{18A91B0F-43A6-4105-B775-B3205D34C8AA}" type="presParOf" srcId="{2F7ACFF8-03FD-4F2E-9977-1EB0AF434741}" destId="{D0047EC4-91F2-4BBD-BCE1-49FF6F3332C1}" srcOrd="0" destOrd="0" presId="urn:microsoft.com/office/officeart/2005/8/layout/hierarchy2"/>
    <dgm:cxn modelId="{ECF0DE3B-5927-48AC-855B-59F458DC2D56}" type="presParOf" srcId="{08F4BE96-96A2-4E79-B1FE-8FD6380EDD57}" destId="{160906EC-B682-4516-9C6F-EEE0090342A9}" srcOrd="1" destOrd="0" presId="urn:microsoft.com/office/officeart/2005/8/layout/hierarchy2"/>
    <dgm:cxn modelId="{B74C5FFA-5C21-4D9B-ACF6-8A3895CCA2AC}" type="presParOf" srcId="{160906EC-B682-4516-9C6F-EEE0090342A9}" destId="{71AF2DB6-3066-4162-8A74-3B998CE29334}" srcOrd="0" destOrd="0" presId="urn:microsoft.com/office/officeart/2005/8/layout/hierarchy2"/>
    <dgm:cxn modelId="{4335C448-4B4C-4B42-B63F-02D509A4656F}" type="presParOf" srcId="{160906EC-B682-4516-9C6F-EEE0090342A9}" destId="{0A2F0CC2-FE47-46BD-8960-98462FB66AA3}" srcOrd="1" destOrd="0" presId="urn:microsoft.com/office/officeart/2005/8/layout/hierarchy2"/>
    <dgm:cxn modelId="{D57E19A9-D990-4E64-B47B-64DFF227BC2A}" type="presParOf" srcId="{08F4BE96-96A2-4E79-B1FE-8FD6380EDD57}" destId="{4541D8AE-F07B-43B1-8320-2F7112DE6534}" srcOrd="2" destOrd="0" presId="urn:microsoft.com/office/officeart/2005/8/layout/hierarchy2"/>
    <dgm:cxn modelId="{51B6E617-6204-496B-BF9C-30AD6EE9403B}" type="presParOf" srcId="{4541D8AE-F07B-43B1-8320-2F7112DE6534}" destId="{FBEA2019-F48D-414C-AAE4-3D51907144DA}" srcOrd="0" destOrd="0" presId="urn:microsoft.com/office/officeart/2005/8/layout/hierarchy2"/>
    <dgm:cxn modelId="{7173C9AE-44D9-481A-9C02-711192D51154}" type="presParOf" srcId="{08F4BE96-96A2-4E79-B1FE-8FD6380EDD57}" destId="{33CCEB9A-21CC-4D58-A345-EB65F55DDE79}" srcOrd="3" destOrd="0" presId="urn:microsoft.com/office/officeart/2005/8/layout/hierarchy2"/>
    <dgm:cxn modelId="{28AADBCC-F32C-481C-A02B-BBC01C657F5A}" type="presParOf" srcId="{33CCEB9A-21CC-4D58-A345-EB65F55DDE79}" destId="{D265374F-136C-430C-8291-5701459A99D3}" srcOrd="0" destOrd="0" presId="urn:microsoft.com/office/officeart/2005/8/layout/hierarchy2"/>
    <dgm:cxn modelId="{62E551D0-43FB-494D-853A-EACAF677EFBF}" type="presParOf" srcId="{33CCEB9A-21CC-4D58-A345-EB65F55DDE79}" destId="{657D8B57-1669-4795-AA73-BFF22A58831C}" srcOrd="1" destOrd="0" presId="urn:microsoft.com/office/officeart/2005/8/layout/hierarchy2"/>
    <dgm:cxn modelId="{77DB857C-264E-4376-936B-443A47961B2E}" type="presParOf" srcId="{AAEE7BD8-9DDD-4D4A-8702-0E998FA7892E}" destId="{77041B0A-D70F-4319-9E82-CBD2C0E52A3C}" srcOrd="4" destOrd="0" presId="urn:microsoft.com/office/officeart/2005/8/layout/hierarchy2"/>
    <dgm:cxn modelId="{7ECFEF2B-24BC-469A-B79B-ADE99B0503C0}" type="presParOf" srcId="{77041B0A-D70F-4319-9E82-CBD2C0E52A3C}" destId="{23341A7E-E272-4521-B9DB-2A0DA09EF432}" srcOrd="0" destOrd="0" presId="urn:microsoft.com/office/officeart/2005/8/layout/hierarchy2"/>
    <dgm:cxn modelId="{E0416E46-8DC3-4D0E-891C-82FD76652DB0}" type="presParOf" srcId="{AAEE7BD8-9DDD-4D4A-8702-0E998FA7892E}" destId="{95794544-19A9-48D1-84FC-01E64530529E}" srcOrd="5" destOrd="0" presId="urn:microsoft.com/office/officeart/2005/8/layout/hierarchy2"/>
    <dgm:cxn modelId="{EE36AE59-E953-427D-BC4E-9C7E8D9E77E9}" type="presParOf" srcId="{95794544-19A9-48D1-84FC-01E64530529E}" destId="{CFAA5FB8-D76B-4A32-A4CA-2454BB24FDC2}" srcOrd="0" destOrd="0" presId="urn:microsoft.com/office/officeart/2005/8/layout/hierarchy2"/>
    <dgm:cxn modelId="{DB59C515-4D23-4639-934E-83214670FE52}" type="presParOf" srcId="{95794544-19A9-48D1-84FC-01E64530529E}" destId="{3BECE5D3-477F-4063-A2E1-22D4808AE7D9}" srcOrd="1" destOrd="0" presId="urn:microsoft.com/office/officeart/2005/8/layout/hierarchy2"/>
    <dgm:cxn modelId="{93096F22-3C3B-472E-BB38-FD315412FA40}" type="presParOf" srcId="{3BECE5D3-477F-4063-A2E1-22D4808AE7D9}" destId="{0505766B-EBA5-4B2B-B41A-7DCCE79F24B9}" srcOrd="0" destOrd="0" presId="urn:microsoft.com/office/officeart/2005/8/layout/hierarchy2"/>
    <dgm:cxn modelId="{AE86C309-8C9B-45A6-99B4-AE7E39F8273B}" type="presParOf" srcId="{0505766B-EBA5-4B2B-B41A-7DCCE79F24B9}" destId="{410A0EDE-E991-4936-8C98-1075F33D061A}" srcOrd="0" destOrd="0" presId="urn:microsoft.com/office/officeart/2005/8/layout/hierarchy2"/>
    <dgm:cxn modelId="{76FB07B1-CD73-4215-AF21-C3B09DE347BF}" type="presParOf" srcId="{3BECE5D3-477F-4063-A2E1-22D4808AE7D9}" destId="{9CC47965-DD36-40E0-9B7E-6C6FED724E97}" srcOrd="1" destOrd="0" presId="urn:microsoft.com/office/officeart/2005/8/layout/hierarchy2"/>
    <dgm:cxn modelId="{FBFB196F-C73A-44C3-8598-0814B8143DE5}" type="presParOf" srcId="{9CC47965-DD36-40E0-9B7E-6C6FED724E97}" destId="{BADD2F13-33A7-455E-9DDB-8CE17B87010B}" srcOrd="0" destOrd="0" presId="urn:microsoft.com/office/officeart/2005/8/layout/hierarchy2"/>
    <dgm:cxn modelId="{694A9ED5-BBCF-4C7F-BF1A-59FD96B135EB}" type="presParOf" srcId="{9CC47965-DD36-40E0-9B7E-6C6FED724E97}" destId="{FA1F237C-6338-4E8E-B45F-76778835B380}" srcOrd="1" destOrd="0" presId="urn:microsoft.com/office/officeart/2005/8/layout/hierarchy2"/>
    <dgm:cxn modelId="{02C862B9-9900-4E41-B154-A3DA14D875C6}" type="presParOf" srcId="{3BECE5D3-477F-4063-A2E1-22D4808AE7D9}" destId="{5F66B76F-02A1-4900-A368-0D215BDFBAD1}" srcOrd="2" destOrd="0" presId="urn:microsoft.com/office/officeart/2005/8/layout/hierarchy2"/>
    <dgm:cxn modelId="{804345C2-99CB-4C24-AB33-DF8DCF18895C}" type="presParOf" srcId="{5F66B76F-02A1-4900-A368-0D215BDFBAD1}" destId="{FD0E2619-12E6-44E3-9B62-ED1A9B21A95A}" srcOrd="0" destOrd="0" presId="urn:microsoft.com/office/officeart/2005/8/layout/hierarchy2"/>
    <dgm:cxn modelId="{FCFA4860-6D9B-48D7-A0CC-2AC115FEA92F}" type="presParOf" srcId="{3BECE5D3-477F-4063-A2E1-22D4808AE7D9}" destId="{F38468E4-8D79-4093-AA13-74F23F56EE8B}" srcOrd="3" destOrd="0" presId="urn:microsoft.com/office/officeart/2005/8/layout/hierarchy2"/>
    <dgm:cxn modelId="{B0747DEC-5F6B-41B2-A97A-104E1492CCF7}" type="presParOf" srcId="{F38468E4-8D79-4093-AA13-74F23F56EE8B}" destId="{7DE24A0E-018D-45BF-8D1D-A4199F72AE1A}" srcOrd="0" destOrd="0" presId="urn:microsoft.com/office/officeart/2005/8/layout/hierarchy2"/>
    <dgm:cxn modelId="{C1B660D8-7677-4AB4-9270-FAC4648FC94F}" type="presParOf" srcId="{F38468E4-8D79-4093-AA13-74F23F56EE8B}" destId="{6FC7F0E5-2BE9-43BA-8307-1B094798C279}" srcOrd="1" destOrd="0" presId="urn:microsoft.com/office/officeart/2005/8/layout/hierarchy2"/>
    <dgm:cxn modelId="{6953FBE1-4836-45DE-9EA6-77C737EAD30A}" type="presParOf" srcId="{AAEE7BD8-9DDD-4D4A-8702-0E998FA7892E}" destId="{52055F94-4975-48C7-BEAA-197EA82BB059}" srcOrd="6" destOrd="0" presId="urn:microsoft.com/office/officeart/2005/8/layout/hierarchy2"/>
    <dgm:cxn modelId="{D10A9176-3231-4337-9935-3306C77BCFCA}" type="presParOf" srcId="{52055F94-4975-48C7-BEAA-197EA82BB059}" destId="{E711FE67-DC07-48BB-A7E2-147BEA5D0823}" srcOrd="0" destOrd="0" presId="urn:microsoft.com/office/officeart/2005/8/layout/hierarchy2"/>
    <dgm:cxn modelId="{A8081BA3-EA35-4DE2-8807-5EA020E97D3A}" type="presParOf" srcId="{AAEE7BD8-9DDD-4D4A-8702-0E998FA7892E}" destId="{04556133-9807-46C2-B2C0-9E1439D9DC30}" srcOrd="7" destOrd="0" presId="urn:microsoft.com/office/officeart/2005/8/layout/hierarchy2"/>
    <dgm:cxn modelId="{50DCCC7C-A856-4295-89EE-75FC31D8244D}" type="presParOf" srcId="{04556133-9807-46C2-B2C0-9E1439D9DC30}" destId="{C6087715-A9D8-4B6A-B10C-4EFEF161AB26}" srcOrd="0" destOrd="0" presId="urn:microsoft.com/office/officeart/2005/8/layout/hierarchy2"/>
    <dgm:cxn modelId="{62A7C568-671D-4483-ADAF-E89E6C1F7656}" type="presParOf" srcId="{04556133-9807-46C2-B2C0-9E1439D9DC30}" destId="{5DC63028-8FE3-443E-89A5-AF4BC4061BB5}" srcOrd="1" destOrd="0" presId="urn:microsoft.com/office/officeart/2005/8/layout/hierarchy2"/>
    <dgm:cxn modelId="{8E5102D6-F163-47A6-ABC2-8ABCBFA2757F}" type="presParOf" srcId="{5DC63028-8FE3-443E-89A5-AF4BC4061BB5}" destId="{46FD3B34-5B8B-4A71-AD15-93B30C2A4C05}" srcOrd="0" destOrd="0" presId="urn:microsoft.com/office/officeart/2005/8/layout/hierarchy2"/>
    <dgm:cxn modelId="{E93EFAEE-148F-45CB-8783-3B7FD921C617}" type="presParOf" srcId="{46FD3B34-5B8B-4A71-AD15-93B30C2A4C05}" destId="{2F8D1998-9CC4-446D-8152-44AAFF893222}" srcOrd="0" destOrd="0" presId="urn:microsoft.com/office/officeart/2005/8/layout/hierarchy2"/>
    <dgm:cxn modelId="{F35E57DC-EEBD-4534-95B1-1E290EAAB82B}" type="presParOf" srcId="{5DC63028-8FE3-443E-89A5-AF4BC4061BB5}" destId="{40383119-6234-47A2-97F4-6B6358ED1192}" srcOrd="1" destOrd="0" presId="urn:microsoft.com/office/officeart/2005/8/layout/hierarchy2"/>
    <dgm:cxn modelId="{F6065538-1B16-4B9B-93DE-003364562CDF}" type="presParOf" srcId="{40383119-6234-47A2-97F4-6B6358ED1192}" destId="{F41E45D8-62AE-45EE-8CF8-9786264514DC}" srcOrd="0" destOrd="0" presId="urn:microsoft.com/office/officeart/2005/8/layout/hierarchy2"/>
    <dgm:cxn modelId="{41B0D8F2-C331-40DE-A37E-2B798B38CCFE}" type="presParOf" srcId="{40383119-6234-47A2-97F4-6B6358ED1192}" destId="{D4D1C0AF-F6EC-44E4-A33C-5B234CD2D7D7}" srcOrd="1" destOrd="0" presId="urn:microsoft.com/office/officeart/2005/8/layout/hierarchy2"/>
    <dgm:cxn modelId="{9DE0AA3B-EF98-4554-90B8-39B5A4A0DF8E}" type="presParOf" srcId="{5DC63028-8FE3-443E-89A5-AF4BC4061BB5}" destId="{D53D8DD5-FE08-48F2-83C4-E377DC2E9398}" srcOrd="2" destOrd="0" presId="urn:microsoft.com/office/officeart/2005/8/layout/hierarchy2"/>
    <dgm:cxn modelId="{9B0F98A2-BB4B-46C7-AA9D-9746C24401E5}" type="presParOf" srcId="{D53D8DD5-FE08-48F2-83C4-E377DC2E9398}" destId="{36BABD65-338E-4F59-BA5D-7337713BD4D3}" srcOrd="0" destOrd="0" presId="urn:microsoft.com/office/officeart/2005/8/layout/hierarchy2"/>
    <dgm:cxn modelId="{4420254C-9C8B-4A43-8A05-27C5FABFE6DF}" type="presParOf" srcId="{5DC63028-8FE3-443E-89A5-AF4BC4061BB5}" destId="{FA13E718-ED00-4674-905B-10D699938B4B}" srcOrd="3" destOrd="0" presId="urn:microsoft.com/office/officeart/2005/8/layout/hierarchy2"/>
    <dgm:cxn modelId="{09917DBF-7964-4B2C-8AD5-03C658AA438B}" type="presParOf" srcId="{FA13E718-ED00-4674-905B-10D699938B4B}" destId="{7F81A015-A539-429D-BF61-117CD1605863}" srcOrd="0" destOrd="0" presId="urn:microsoft.com/office/officeart/2005/8/layout/hierarchy2"/>
    <dgm:cxn modelId="{DD0B52BC-7F54-43BC-8359-27E967309604}" type="presParOf" srcId="{FA13E718-ED00-4674-905B-10D699938B4B}" destId="{89100DE6-A815-4497-911A-2D2B5ABF929D}" srcOrd="1" destOrd="0" presId="urn:microsoft.com/office/officeart/2005/8/layout/hierarchy2"/>
    <dgm:cxn modelId="{94673DEA-CE30-414C-804D-385FA9FCB586}" type="presParOf" srcId="{5DC63028-8FE3-443E-89A5-AF4BC4061BB5}" destId="{03450FD1-A5D7-4B6E-80A2-C939973EF4D5}" srcOrd="4" destOrd="0" presId="urn:microsoft.com/office/officeart/2005/8/layout/hierarchy2"/>
    <dgm:cxn modelId="{552EDE80-D6C5-41FC-979B-1E9C465E6C97}" type="presParOf" srcId="{03450FD1-A5D7-4B6E-80A2-C939973EF4D5}" destId="{8ABFDFB0-5060-4291-ADCD-0A06A8407538}" srcOrd="0" destOrd="0" presId="urn:microsoft.com/office/officeart/2005/8/layout/hierarchy2"/>
    <dgm:cxn modelId="{1FDB29EC-F07E-490A-B2E5-2D729A510387}" type="presParOf" srcId="{5DC63028-8FE3-443E-89A5-AF4BC4061BB5}" destId="{0729AB7F-4DE3-40BF-A0D0-3F8DFF70D4CE}" srcOrd="5" destOrd="0" presId="urn:microsoft.com/office/officeart/2005/8/layout/hierarchy2"/>
    <dgm:cxn modelId="{EE8F997A-0899-4CB9-B0E2-9480DACE2B1D}" type="presParOf" srcId="{0729AB7F-4DE3-40BF-A0D0-3F8DFF70D4CE}" destId="{228B2CB8-4E38-49F8-B00C-248119F678C1}" srcOrd="0" destOrd="0" presId="urn:microsoft.com/office/officeart/2005/8/layout/hierarchy2"/>
    <dgm:cxn modelId="{AEE23DA2-F499-4233-985F-6C68690F7584}" type="presParOf" srcId="{0729AB7F-4DE3-40BF-A0D0-3F8DFF70D4CE}" destId="{E74FBE12-EB5B-4E35-800C-99BA3505B903}"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C6943A-9839-47DC-9F43-51BD0B721984}"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A79E4E44-7F9B-452E-9162-DB30AEAA3E00}">
      <dgm:prSet/>
      <dgm:spPr/>
      <dgm:t>
        <a:bodyPr/>
        <a:lstStyle/>
        <a:p>
          <a:r>
            <a:rPr lang="en-US"/>
            <a:t>Everyone has been given a critical violation and a blank AMC Policy Template </a:t>
          </a:r>
        </a:p>
      </dgm:t>
    </dgm:pt>
    <dgm:pt modelId="{F1A0BC98-FFA6-4040-9F0C-55D67E4CE569}" type="parTrans" cxnId="{8FF21CB6-186A-4A4F-8808-C7FC1F178849}">
      <dgm:prSet/>
      <dgm:spPr/>
      <dgm:t>
        <a:bodyPr/>
        <a:lstStyle/>
        <a:p>
          <a:endParaRPr lang="en-US"/>
        </a:p>
      </dgm:t>
    </dgm:pt>
    <dgm:pt modelId="{D5E4D4B1-C7DA-46F2-BF9A-031EFCCD0342}" type="sibTrans" cxnId="{8FF21CB6-186A-4A4F-8808-C7FC1F178849}">
      <dgm:prSet/>
      <dgm:spPr/>
      <dgm:t>
        <a:bodyPr/>
        <a:lstStyle/>
        <a:p>
          <a:endParaRPr lang="en-US"/>
        </a:p>
      </dgm:t>
    </dgm:pt>
    <dgm:pt modelId="{73A05BB1-4B29-4167-A4DF-038AD4B7AA64}">
      <dgm:prSet/>
      <dgm:spPr>
        <a:solidFill>
          <a:srgbClr val="0070C0"/>
        </a:solidFill>
      </dgm:spPr>
      <dgm:t>
        <a:bodyPr/>
        <a:lstStyle/>
        <a:p>
          <a:r>
            <a:rPr lang="en-US" dirty="0"/>
            <a:t>Use the AMC Policy Template to briefly write food safety procedures related to the violation </a:t>
          </a:r>
        </a:p>
      </dgm:t>
    </dgm:pt>
    <dgm:pt modelId="{CFCA9A00-CBE4-418F-BA08-701E2460A5B1}" type="parTrans" cxnId="{2B1E1934-2B67-4D00-9FD3-8D0E4E8A9274}">
      <dgm:prSet/>
      <dgm:spPr/>
      <dgm:t>
        <a:bodyPr/>
        <a:lstStyle/>
        <a:p>
          <a:endParaRPr lang="en-US"/>
        </a:p>
      </dgm:t>
    </dgm:pt>
    <dgm:pt modelId="{F9493421-2E12-4B3E-ACC6-21B6DEF9927E}" type="sibTrans" cxnId="{2B1E1934-2B67-4D00-9FD3-8D0E4E8A9274}">
      <dgm:prSet/>
      <dgm:spPr/>
      <dgm:t>
        <a:bodyPr/>
        <a:lstStyle/>
        <a:p>
          <a:endParaRPr lang="en-US"/>
        </a:p>
      </dgm:t>
    </dgm:pt>
    <dgm:pt modelId="{23AD9992-74F1-4B5B-83C5-F248605CFA30}">
      <dgm:prSet/>
      <dgm:spPr>
        <a:solidFill>
          <a:schemeClr val="accent1">
            <a:lumMod val="75000"/>
          </a:schemeClr>
        </a:solidFill>
      </dgm:spPr>
      <dgm:t>
        <a:bodyPr/>
        <a:lstStyle/>
        <a:p>
          <a:r>
            <a:rPr lang="en-US"/>
            <a:t>Share with the group! </a:t>
          </a:r>
        </a:p>
      </dgm:t>
    </dgm:pt>
    <dgm:pt modelId="{5B066BBA-2E25-42F8-BE2C-F7CE178B2CA2}" type="parTrans" cxnId="{5FC78BF9-CDC9-4929-BF06-5C380D986BB8}">
      <dgm:prSet/>
      <dgm:spPr/>
      <dgm:t>
        <a:bodyPr/>
        <a:lstStyle/>
        <a:p>
          <a:endParaRPr lang="en-US"/>
        </a:p>
      </dgm:t>
    </dgm:pt>
    <dgm:pt modelId="{3121B706-32F3-445D-915B-A05E37AF4B95}" type="sibTrans" cxnId="{5FC78BF9-CDC9-4929-BF06-5C380D986BB8}">
      <dgm:prSet/>
      <dgm:spPr/>
      <dgm:t>
        <a:bodyPr/>
        <a:lstStyle/>
        <a:p>
          <a:endParaRPr lang="en-US"/>
        </a:p>
      </dgm:t>
    </dgm:pt>
    <dgm:pt modelId="{7840F42D-577C-46AA-9805-9418204E10F5}" type="pres">
      <dgm:prSet presAssocID="{B3C6943A-9839-47DC-9F43-51BD0B721984}" presName="linear" presStyleCnt="0">
        <dgm:presLayoutVars>
          <dgm:animLvl val="lvl"/>
          <dgm:resizeHandles val="exact"/>
        </dgm:presLayoutVars>
      </dgm:prSet>
      <dgm:spPr/>
    </dgm:pt>
    <dgm:pt modelId="{EA333BE8-90BA-4A25-B60C-F24369B7F6D5}" type="pres">
      <dgm:prSet presAssocID="{A79E4E44-7F9B-452E-9162-DB30AEAA3E00}" presName="parentText" presStyleLbl="node1" presStyleIdx="0" presStyleCnt="3">
        <dgm:presLayoutVars>
          <dgm:chMax val="0"/>
          <dgm:bulletEnabled val="1"/>
        </dgm:presLayoutVars>
      </dgm:prSet>
      <dgm:spPr/>
    </dgm:pt>
    <dgm:pt modelId="{D8255099-9C67-4E09-8E59-07FBD1B86751}" type="pres">
      <dgm:prSet presAssocID="{D5E4D4B1-C7DA-46F2-BF9A-031EFCCD0342}" presName="spacer" presStyleCnt="0"/>
      <dgm:spPr/>
    </dgm:pt>
    <dgm:pt modelId="{2AACD86B-6E3F-41D9-B939-59F9EBBF1EDD}" type="pres">
      <dgm:prSet presAssocID="{73A05BB1-4B29-4167-A4DF-038AD4B7AA64}" presName="parentText" presStyleLbl="node1" presStyleIdx="1" presStyleCnt="3">
        <dgm:presLayoutVars>
          <dgm:chMax val="0"/>
          <dgm:bulletEnabled val="1"/>
        </dgm:presLayoutVars>
      </dgm:prSet>
      <dgm:spPr/>
    </dgm:pt>
    <dgm:pt modelId="{6805C2C1-C927-4254-9835-62F981205ED9}" type="pres">
      <dgm:prSet presAssocID="{F9493421-2E12-4B3E-ACC6-21B6DEF9927E}" presName="spacer" presStyleCnt="0"/>
      <dgm:spPr/>
    </dgm:pt>
    <dgm:pt modelId="{1468B20E-05E7-4E14-9A0C-9811F7A0035C}" type="pres">
      <dgm:prSet presAssocID="{23AD9992-74F1-4B5B-83C5-F248605CFA30}" presName="parentText" presStyleLbl="node1" presStyleIdx="2" presStyleCnt="3">
        <dgm:presLayoutVars>
          <dgm:chMax val="0"/>
          <dgm:bulletEnabled val="1"/>
        </dgm:presLayoutVars>
      </dgm:prSet>
      <dgm:spPr/>
    </dgm:pt>
  </dgm:ptLst>
  <dgm:cxnLst>
    <dgm:cxn modelId="{3E423632-196D-4F82-81E1-111E6F9FB5CE}" type="presOf" srcId="{23AD9992-74F1-4B5B-83C5-F248605CFA30}" destId="{1468B20E-05E7-4E14-9A0C-9811F7A0035C}" srcOrd="0" destOrd="0" presId="urn:microsoft.com/office/officeart/2005/8/layout/vList2"/>
    <dgm:cxn modelId="{2B1E1934-2B67-4D00-9FD3-8D0E4E8A9274}" srcId="{B3C6943A-9839-47DC-9F43-51BD0B721984}" destId="{73A05BB1-4B29-4167-A4DF-038AD4B7AA64}" srcOrd="1" destOrd="0" parTransId="{CFCA9A00-CBE4-418F-BA08-701E2460A5B1}" sibTransId="{F9493421-2E12-4B3E-ACC6-21B6DEF9927E}"/>
    <dgm:cxn modelId="{1DFE036B-DA4D-4CB6-9BC3-FA3A67CA3631}" type="presOf" srcId="{B3C6943A-9839-47DC-9F43-51BD0B721984}" destId="{7840F42D-577C-46AA-9805-9418204E10F5}" srcOrd="0" destOrd="0" presId="urn:microsoft.com/office/officeart/2005/8/layout/vList2"/>
    <dgm:cxn modelId="{C869DD6C-26E6-455E-BD9A-51F09A36B6E8}" type="presOf" srcId="{73A05BB1-4B29-4167-A4DF-038AD4B7AA64}" destId="{2AACD86B-6E3F-41D9-B939-59F9EBBF1EDD}" srcOrd="0" destOrd="0" presId="urn:microsoft.com/office/officeart/2005/8/layout/vList2"/>
    <dgm:cxn modelId="{109BAC87-13B5-4C61-A17E-6AFA2B260322}" type="presOf" srcId="{A79E4E44-7F9B-452E-9162-DB30AEAA3E00}" destId="{EA333BE8-90BA-4A25-B60C-F24369B7F6D5}" srcOrd="0" destOrd="0" presId="urn:microsoft.com/office/officeart/2005/8/layout/vList2"/>
    <dgm:cxn modelId="{8FF21CB6-186A-4A4F-8808-C7FC1F178849}" srcId="{B3C6943A-9839-47DC-9F43-51BD0B721984}" destId="{A79E4E44-7F9B-452E-9162-DB30AEAA3E00}" srcOrd="0" destOrd="0" parTransId="{F1A0BC98-FFA6-4040-9F0C-55D67E4CE569}" sibTransId="{D5E4D4B1-C7DA-46F2-BF9A-031EFCCD0342}"/>
    <dgm:cxn modelId="{5FC78BF9-CDC9-4929-BF06-5C380D986BB8}" srcId="{B3C6943A-9839-47DC-9F43-51BD0B721984}" destId="{23AD9992-74F1-4B5B-83C5-F248605CFA30}" srcOrd="2" destOrd="0" parTransId="{5B066BBA-2E25-42F8-BE2C-F7CE178B2CA2}" sibTransId="{3121B706-32F3-445D-915B-A05E37AF4B95}"/>
    <dgm:cxn modelId="{A9DFC3AB-D62D-4995-93FE-54512508BC1B}" type="presParOf" srcId="{7840F42D-577C-46AA-9805-9418204E10F5}" destId="{EA333BE8-90BA-4A25-B60C-F24369B7F6D5}" srcOrd="0" destOrd="0" presId="urn:microsoft.com/office/officeart/2005/8/layout/vList2"/>
    <dgm:cxn modelId="{1C79C0A8-E24A-410A-AC93-D98EC706A939}" type="presParOf" srcId="{7840F42D-577C-46AA-9805-9418204E10F5}" destId="{D8255099-9C67-4E09-8E59-07FBD1B86751}" srcOrd="1" destOrd="0" presId="urn:microsoft.com/office/officeart/2005/8/layout/vList2"/>
    <dgm:cxn modelId="{1D2603D3-6E0B-4700-9482-761BABFEAC42}" type="presParOf" srcId="{7840F42D-577C-46AA-9805-9418204E10F5}" destId="{2AACD86B-6E3F-41D9-B939-59F9EBBF1EDD}" srcOrd="2" destOrd="0" presId="urn:microsoft.com/office/officeart/2005/8/layout/vList2"/>
    <dgm:cxn modelId="{E57D2BC5-B0AF-4685-8448-67C40258F197}" type="presParOf" srcId="{7840F42D-577C-46AA-9805-9418204E10F5}" destId="{6805C2C1-C927-4254-9835-62F981205ED9}" srcOrd="3" destOrd="0" presId="urn:microsoft.com/office/officeart/2005/8/layout/vList2"/>
    <dgm:cxn modelId="{41E09366-FBC2-4AC0-B791-16F0C8D2BB7B}" type="presParOf" srcId="{7840F42D-577C-46AA-9805-9418204E10F5}" destId="{1468B20E-05E7-4E14-9A0C-9811F7A0035C}"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FCF7AA-7DC3-4231-8AB5-20D06FF05E7D}">
      <dsp:nvSpPr>
        <dsp:cNvPr id="0" name=""/>
        <dsp:cNvSpPr/>
      </dsp:nvSpPr>
      <dsp:spPr>
        <a:xfrm>
          <a:off x="767625" y="2181789"/>
          <a:ext cx="1586263" cy="766144"/>
        </a:xfrm>
        <a:prstGeom prst="roundRect">
          <a:avLst>
            <a:gd name="adj" fmla="val 100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Consumer &amp; Food Protection Program </a:t>
          </a:r>
        </a:p>
      </dsp:txBody>
      <dsp:txXfrm>
        <a:off x="790065" y="2204229"/>
        <a:ext cx="1541383" cy="721264"/>
      </dsp:txXfrm>
    </dsp:sp>
    <dsp:sp modelId="{3D0B10C5-0329-4F3F-B668-B87E9022AC2B}">
      <dsp:nvSpPr>
        <dsp:cNvPr id="0" name=""/>
        <dsp:cNvSpPr/>
      </dsp:nvSpPr>
      <dsp:spPr>
        <a:xfrm rot="17208522">
          <a:off x="1611948" y="1556867"/>
          <a:ext cx="2087550" cy="17626"/>
        </a:xfrm>
        <a:custGeom>
          <a:avLst/>
          <a:gdLst/>
          <a:ahLst/>
          <a:cxnLst/>
          <a:rect l="0" t="0" r="0" b="0"/>
          <a:pathLst>
            <a:path>
              <a:moveTo>
                <a:pt x="0" y="8813"/>
              </a:moveTo>
              <a:lnTo>
                <a:pt x="2087550" y="88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603535" y="1513492"/>
        <a:ext cx="104377" cy="104377"/>
      </dsp:txXfrm>
    </dsp:sp>
    <dsp:sp modelId="{753B14A2-C955-4733-9A2E-0E46E2608A5A}">
      <dsp:nvSpPr>
        <dsp:cNvPr id="0" name=""/>
        <dsp:cNvSpPr/>
      </dsp:nvSpPr>
      <dsp:spPr>
        <a:xfrm>
          <a:off x="2957560" y="247787"/>
          <a:ext cx="1367777" cy="637425"/>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t>Food Safety Outreach &amp; HACCP Plan Review </a:t>
          </a:r>
        </a:p>
      </dsp:txBody>
      <dsp:txXfrm>
        <a:off x="2976230" y="266457"/>
        <a:ext cx="1330437" cy="600085"/>
      </dsp:txXfrm>
    </dsp:sp>
    <dsp:sp modelId="{93594BF4-69ED-450B-B013-2956228CE63A}">
      <dsp:nvSpPr>
        <dsp:cNvPr id="0" name=""/>
        <dsp:cNvSpPr/>
      </dsp:nvSpPr>
      <dsp:spPr>
        <a:xfrm rot="19457599">
          <a:off x="4276803" y="407002"/>
          <a:ext cx="516365" cy="17626"/>
        </a:xfrm>
        <a:custGeom>
          <a:avLst/>
          <a:gdLst/>
          <a:ahLst/>
          <a:cxnLst/>
          <a:rect l="0" t="0" r="0" b="0"/>
          <a:pathLst>
            <a:path>
              <a:moveTo>
                <a:pt x="0" y="8813"/>
              </a:moveTo>
              <a:lnTo>
                <a:pt x="516365" y="881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22077" y="402906"/>
        <a:ext cx="25818" cy="25818"/>
      </dsp:txXfrm>
    </dsp:sp>
    <dsp:sp modelId="{1C9C37EB-F7D8-407A-B526-CD1AEDAD6264}">
      <dsp:nvSpPr>
        <dsp:cNvPr id="0" name=""/>
        <dsp:cNvSpPr/>
      </dsp:nvSpPr>
      <dsp:spPr>
        <a:xfrm>
          <a:off x="4744635" y="3070"/>
          <a:ext cx="1048242" cy="524121"/>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solidFill>
                <a:schemeClr val="tx1"/>
              </a:solidFill>
            </a:rPr>
            <a:t>Review submitted HACCP and Operational Plans for approval</a:t>
          </a:r>
        </a:p>
      </dsp:txBody>
      <dsp:txXfrm>
        <a:off x="4759986" y="18421"/>
        <a:ext cx="1017540" cy="493419"/>
      </dsp:txXfrm>
    </dsp:sp>
    <dsp:sp modelId="{15863EFF-AEBC-4827-A435-1657B6AE399D}">
      <dsp:nvSpPr>
        <dsp:cNvPr id="0" name=""/>
        <dsp:cNvSpPr/>
      </dsp:nvSpPr>
      <dsp:spPr>
        <a:xfrm rot="2142401">
          <a:off x="4276803" y="708371"/>
          <a:ext cx="516365" cy="17626"/>
        </a:xfrm>
        <a:custGeom>
          <a:avLst/>
          <a:gdLst/>
          <a:ahLst/>
          <a:cxnLst/>
          <a:rect l="0" t="0" r="0" b="0"/>
          <a:pathLst>
            <a:path>
              <a:moveTo>
                <a:pt x="0" y="8813"/>
              </a:moveTo>
              <a:lnTo>
                <a:pt x="516365" y="881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22077" y="704276"/>
        <a:ext cx="25818" cy="25818"/>
      </dsp:txXfrm>
    </dsp:sp>
    <dsp:sp modelId="{5F455FB1-120A-4BBD-A25C-75A2FB99AF6F}">
      <dsp:nvSpPr>
        <dsp:cNvPr id="0" name=""/>
        <dsp:cNvSpPr/>
      </dsp:nvSpPr>
      <dsp:spPr>
        <a:xfrm>
          <a:off x="4744635" y="605809"/>
          <a:ext cx="1048242" cy="524121"/>
        </a:xfrm>
        <a:prstGeom prst="roundRect">
          <a:avLst>
            <a:gd name="adj" fmla="val 1000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solidFill>
                <a:schemeClr val="tx1"/>
              </a:solidFill>
            </a:rPr>
            <a:t>Active Managerial Control Program and Community Outreach</a:t>
          </a:r>
        </a:p>
      </dsp:txBody>
      <dsp:txXfrm>
        <a:off x="4759986" y="621160"/>
        <a:ext cx="1017540" cy="493419"/>
      </dsp:txXfrm>
    </dsp:sp>
    <dsp:sp modelId="{6B39FB94-B39A-480E-ABF7-32912E75EF2F}">
      <dsp:nvSpPr>
        <dsp:cNvPr id="0" name=""/>
        <dsp:cNvSpPr/>
      </dsp:nvSpPr>
      <dsp:spPr>
        <a:xfrm rot="18437060">
          <a:off x="2157456" y="2159606"/>
          <a:ext cx="996535" cy="17626"/>
        </a:xfrm>
        <a:custGeom>
          <a:avLst/>
          <a:gdLst/>
          <a:ahLst/>
          <a:cxnLst/>
          <a:rect l="0" t="0" r="0" b="0"/>
          <a:pathLst>
            <a:path>
              <a:moveTo>
                <a:pt x="0" y="8813"/>
              </a:moveTo>
              <a:lnTo>
                <a:pt x="996535" y="88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30810" y="2143506"/>
        <a:ext cx="49826" cy="49826"/>
      </dsp:txXfrm>
    </dsp:sp>
    <dsp:sp modelId="{00A1B1B3-26C2-4F01-9BFA-09DE4FDF7A19}">
      <dsp:nvSpPr>
        <dsp:cNvPr id="0" name=""/>
        <dsp:cNvSpPr/>
      </dsp:nvSpPr>
      <dsp:spPr>
        <a:xfrm>
          <a:off x="2957560" y="1471867"/>
          <a:ext cx="1374161" cy="600223"/>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t>Special Events &amp; Foodborne Disease</a:t>
          </a:r>
        </a:p>
      </dsp:txBody>
      <dsp:txXfrm>
        <a:off x="2975140" y="1489447"/>
        <a:ext cx="1339001" cy="565063"/>
      </dsp:txXfrm>
    </dsp:sp>
    <dsp:sp modelId="{2F7ACFF8-03FD-4F2E-9977-1EB0AF434741}">
      <dsp:nvSpPr>
        <dsp:cNvPr id="0" name=""/>
        <dsp:cNvSpPr/>
      </dsp:nvSpPr>
      <dsp:spPr>
        <a:xfrm rot="19457599">
          <a:off x="4283187" y="1612480"/>
          <a:ext cx="516365" cy="17626"/>
        </a:xfrm>
        <a:custGeom>
          <a:avLst/>
          <a:gdLst/>
          <a:ahLst/>
          <a:cxnLst/>
          <a:rect l="0" t="0" r="0" b="0"/>
          <a:pathLst>
            <a:path>
              <a:moveTo>
                <a:pt x="0" y="8813"/>
              </a:moveTo>
              <a:lnTo>
                <a:pt x="516365" y="881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28461" y="1608385"/>
        <a:ext cx="25818" cy="25818"/>
      </dsp:txXfrm>
    </dsp:sp>
    <dsp:sp modelId="{71AF2DB6-3066-4162-8A74-3B998CE29334}">
      <dsp:nvSpPr>
        <dsp:cNvPr id="0" name=""/>
        <dsp:cNvSpPr/>
      </dsp:nvSpPr>
      <dsp:spPr>
        <a:xfrm>
          <a:off x="4751019" y="1208548"/>
          <a:ext cx="1048242" cy="524121"/>
        </a:xfrm>
        <a:prstGeom prst="roundRect">
          <a:avLst>
            <a:gd name="adj" fmla="val 10000"/>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solidFill>
                <a:schemeClr val="tx1"/>
              </a:solidFill>
            </a:rPr>
            <a:t>Conducts Temporary Food Inspections</a:t>
          </a:r>
        </a:p>
      </dsp:txBody>
      <dsp:txXfrm>
        <a:off x="4766370" y="1223899"/>
        <a:ext cx="1017540" cy="493419"/>
      </dsp:txXfrm>
    </dsp:sp>
    <dsp:sp modelId="{4541D8AE-F07B-43B1-8320-2F7112DE6534}">
      <dsp:nvSpPr>
        <dsp:cNvPr id="0" name=""/>
        <dsp:cNvSpPr/>
      </dsp:nvSpPr>
      <dsp:spPr>
        <a:xfrm rot="2142401">
          <a:off x="4283187" y="1913850"/>
          <a:ext cx="516365" cy="17626"/>
        </a:xfrm>
        <a:custGeom>
          <a:avLst/>
          <a:gdLst/>
          <a:ahLst/>
          <a:cxnLst/>
          <a:rect l="0" t="0" r="0" b="0"/>
          <a:pathLst>
            <a:path>
              <a:moveTo>
                <a:pt x="0" y="8813"/>
              </a:moveTo>
              <a:lnTo>
                <a:pt x="516365" y="881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28461" y="1909754"/>
        <a:ext cx="25818" cy="25818"/>
      </dsp:txXfrm>
    </dsp:sp>
    <dsp:sp modelId="{D265374F-136C-430C-8291-5701459A99D3}">
      <dsp:nvSpPr>
        <dsp:cNvPr id="0" name=""/>
        <dsp:cNvSpPr/>
      </dsp:nvSpPr>
      <dsp:spPr>
        <a:xfrm>
          <a:off x="4751019" y="1811288"/>
          <a:ext cx="1048242" cy="524121"/>
        </a:xfrm>
        <a:prstGeom prst="roundRect">
          <a:avLst>
            <a:gd name="adj" fmla="val 10000"/>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solidFill>
                <a:schemeClr val="tx1"/>
              </a:solidFill>
            </a:rPr>
            <a:t>Responds to Foodborne Illness Outbreaks </a:t>
          </a:r>
        </a:p>
      </dsp:txBody>
      <dsp:txXfrm>
        <a:off x="4766370" y="1826639"/>
        <a:ext cx="1017540" cy="493419"/>
      </dsp:txXfrm>
    </dsp:sp>
    <dsp:sp modelId="{77041B0A-D70F-4319-9E82-CBD2C0E52A3C}">
      <dsp:nvSpPr>
        <dsp:cNvPr id="0" name=""/>
        <dsp:cNvSpPr/>
      </dsp:nvSpPr>
      <dsp:spPr>
        <a:xfrm rot="2061102">
          <a:off x="2290123" y="2762346"/>
          <a:ext cx="731201" cy="17626"/>
        </a:xfrm>
        <a:custGeom>
          <a:avLst/>
          <a:gdLst/>
          <a:ahLst/>
          <a:cxnLst/>
          <a:rect l="0" t="0" r="0" b="0"/>
          <a:pathLst>
            <a:path>
              <a:moveTo>
                <a:pt x="0" y="8813"/>
              </a:moveTo>
              <a:lnTo>
                <a:pt x="731201" y="88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37444" y="2752879"/>
        <a:ext cx="36560" cy="36560"/>
      </dsp:txXfrm>
    </dsp:sp>
    <dsp:sp modelId="{CFAA5FB8-D76B-4A32-A4CA-2454BB24FDC2}">
      <dsp:nvSpPr>
        <dsp:cNvPr id="0" name=""/>
        <dsp:cNvSpPr/>
      </dsp:nvSpPr>
      <dsp:spPr>
        <a:xfrm>
          <a:off x="2957560" y="2628419"/>
          <a:ext cx="1391594" cy="698076"/>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dirty="0"/>
            <a:t>Plans</a:t>
          </a:r>
          <a:r>
            <a:rPr lang="en-US" sz="1000" kern="1200" dirty="0"/>
            <a:t> </a:t>
          </a:r>
        </a:p>
      </dsp:txBody>
      <dsp:txXfrm>
        <a:off x="2978006" y="2648865"/>
        <a:ext cx="1350702" cy="657184"/>
      </dsp:txXfrm>
    </dsp:sp>
    <dsp:sp modelId="{0505766B-EBA5-4B2B-B41A-7DCCE79F24B9}">
      <dsp:nvSpPr>
        <dsp:cNvPr id="0" name=""/>
        <dsp:cNvSpPr/>
      </dsp:nvSpPr>
      <dsp:spPr>
        <a:xfrm rot="19457599">
          <a:off x="4300620" y="2817959"/>
          <a:ext cx="516365" cy="17626"/>
        </a:xfrm>
        <a:custGeom>
          <a:avLst/>
          <a:gdLst/>
          <a:ahLst/>
          <a:cxnLst/>
          <a:rect l="0" t="0" r="0" b="0"/>
          <a:pathLst>
            <a:path>
              <a:moveTo>
                <a:pt x="0" y="8813"/>
              </a:moveTo>
              <a:lnTo>
                <a:pt x="516365" y="881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45893" y="2813863"/>
        <a:ext cx="25818" cy="25818"/>
      </dsp:txXfrm>
    </dsp:sp>
    <dsp:sp modelId="{BADD2F13-33A7-455E-9DDB-8CE17B87010B}">
      <dsp:nvSpPr>
        <dsp:cNvPr id="0" name=""/>
        <dsp:cNvSpPr/>
      </dsp:nvSpPr>
      <dsp:spPr>
        <a:xfrm>
          <a:off x="4768451" y="2414027"/>
          <a:ext cx="1048242" cy="524121"/>
        </a:xfrm>
        <a:prstGeom prst="roundRect">
          <a:avLst>
            <a:gd name="adj" fmla="val 10000"/>
          </a:avLst>
        </a:prstGeom>
        <a:solidFill>
          <a:srgbClr val="FF3F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solidFill>
                <a:schemeClr val="tx1"/>
              </a:solidFill>
            </a:rPr>
            <a:t>Reviews and Approves Construction Plans for Food Facilities</a:t>
          </a:r>
        </a:p>
      </dsp:txBody>
      <dsp:txXfrm>
        <a:off x="4783802" y="2429378"/>
        <a:ext cx="1017540" cy="493419"/>
      </dsp:txXfrm>
    </dsp:sp>
    <dsp:sp modelId="{5F66B76F-02A1-4900-A368-0D215BDFBAD1}">
      <dsp:nvSpPr>
        <dsp:cNvPr id="0" name=""/>
        <dsp:cNvSpPr/>
      </dsp:nvSpPr>
      <dsp:spPr>
        <a:xfrm rot="2142401">
          <a:off x="4300620" y="3119329"/>
          <a:ext cx="516365" cy="17626"/>
        </a:xfrm>
        <a:custGeom>
          <a:avLst/>
          <a:gdLst/>
          <a:ahLst/>
          <a:cxnLst/>
          <a:rect l="0" t="0" r="0" b="0"/>
          <a:pathLst>
            <a:path>
              <a:moveTo>
                <a:pt x="0" y="8813"/>
              </a:moveTo>
              <a:lnTo>
                <a:pt x="516365" y="881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45893" y="3115233"/>
        <a:ext cx="25818" cy="25818"/>
      </dsp:txXfrm>
    </dsp:sp>
    <dsp:sp modelId="{7DE24A0E-018D-45BF-8D1D-A4199F72AE1A}">
      <dsp:nvSpPr>
        <dsp:cNvPr id="0" name=""/>
        <dsp:cNvSpPr/>
      </dsp:nvSpPr>
      <dsp:spPr>
        <a:xfrm>
          <a:off x="4768451" y="3016766"/>
          <a:ext cx="1048242" cy="524121"/>
        </a:xfrm>
        <a:prstGeom prst="roundRect">
          <a:avLst>
            <a:gd name="adj" fmla="val 10000"/>
          </a:avLst>
        </a:prstGeom>
        <a:solidFill>
          <a:srgbClr val="FC7B7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solidFill>
                <a:schemeClr val="tx1"/>
              </a:solidFill>
            </a:rPr>
            <a:t>Follow up with Food Facilities to Ensure Compliance over time</a:t>
          </a:r>
        </a:p>
      </dsp:txBody>
      <dsp:txXfrm>
        <a:off x="4783802" y="3032117"/>
        <a:ext cx="1017540" cy="493419"/>
      </dsp:txXfrm>
    </dsp:sp>
    <dsp:sp modelId="{52055F94-4975-48C7-BEAA-197EA82BB059}">
      <dsp:nvSpPr>
        <dsp:cNvPr id="0" name=""/>
        <dsp:cNvSpPr/>
      </dsp:nvSpPr>
      <dsp:spPr>
        <a:xfrm rot="4352487">
          <a:off x="1649656" y="3515770"/>
          <a:ext cx="2012134" cy="17626"/>
        </a:xfrm>
        <a:custGeom>
          <a:avLst/>
          <a:gdLst/>
          <a:ahLst/>
          <a:cxnLst/>
          <a:rect l="0" t="0" r="0" b="0"/>
          <a:pathLst>
            <a:path>
              <a:moveTo>
                <a:pt x="0" y="8813"/>
              </a:moveTo>
              <a:lnTo>
                <a:pt x="2012134" y="88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605420" y="3474280"/>
        <a:ext cx="100606" cy="100606"/>
      </dsp:txXfrm>
    </dsp:sp>
    <dsp:sp modelId="{C6087715-A9D8-4B6A-B10C-4EFEF161AB26}">
      <dsp:nvSpPr>
        <dsp:cNvPr id="0" name=""/>
        <dsp:cNvSpPr/>
      </dsp:nvSpPr>
      <dsp:spPr>
        <a:xfrm>
          <a:off x="2957560" y="4069914"/>
          <a:ext cx="1390126" cy="828782"/>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solidFill>
            </a:rPr>
            <a:t>Training, Enforcement, &amp; Special Projects</a:t>
          </a:r>
        </a:p>
      </dsp:txBody>
      <dsp:txXfrm>
        <a:off x="2981834" y="4094188"/>
        <a:ext cx="1341578" cy="780234"/>
      </dsp:txXfrm>
    </dsp:sp>
    <dsp:sp modelId="{46FD3B34-5B8B-4A71-AD15-93B30C2A4C05}">
      <dsp:nvSpPr>
        <dsp:cNvPr id="0" name=""/>
        <dsp:cNvSpPr/>
      </dsp:nvSpPr>
      <dsp:spPr>
        <a:xfrm rot="18289469">
          <a:off x="4190216" y="4174122"/>
          <a:ext cx="734237" cy="17626"/>
        </a:xfrm>
        <a:custGeom>
          <a:avLst/>
          <a:gdLst/>
          <a:ahLst/>
          <a:cxnLst/>
          <a:rect l="0" t="0" r="0" b="0"/>
          <a:pathLst>
            <a:path>
              <a:moveTo>
                <a:pt x="0" y="8813"/>
              </a:moveTo>
              <a:lnTo>
                <a:pt x="734237" y="881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38979" y="4164580"/>
        <a:ext cx="36711" cy="36711"/>
      </dsp:txXfrm>
    </dsp:sp>
    <dsp:sp modelId="{F41E45D8-62AE-45EE-8CF8-9786264514DC}">
      <dsp:nvSpPr>
        <dsp:cNvPr id="0" name=""/>
        <dsp:cNvSpPr/>
      </dsp:nvSpPr>
      <dsp:spPr>
        <a:xfrm>
          <a:off x="4766983" y="3619506"/>
          <a:ext cx="1048242" cy="524121"/>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solidFill>
                <a:schemeClr val="tx1"/>
              </a:solidFill>
            </a:rPr>
            <a:t>New employee training programs</a:t>
          </a:r>
        </a:p>
      </dsp:txBody>
      <dsp:txXfrm>
        <a:off x="4782334" y="3634857"/>
        <a:ext cx="1017540" cy="493419"/>
      </dsp:txXfrm>
    </dsp:sp>
    <dsp:sp modelId="{D53D8DD5-FE08-48F2-83C4-E377DC2E9398}">
      <dsp:nvSpPr>
        <dsp:cNvPr id="0" name=""/>
        <dsp:cNvSpPr/>
      </dsp:nvSpPr>
      <dsp:spPr>
        <a:xfrm>
          <a:off x="4347686" y="4475492"/>
          <a:ext cx="419296" cy="17626"/>
        </a:xfrm>
        <a:custGeom>
          <a:avLst/>
          <a:gdLst/>
          <a:ahLst/>
          <a:cxnLst/>
          <a:rect l="0" t="0" r="0" b="0"/>
          <a:pathLst>
            <a:path>
              <a:moveTo>
                <a:pt x="0" y="8813"/>
              </a:moveTo>
              <a:lnTo>
                <a:pt x="419296" y="881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46852" y="4473823"/>
        <a:ext cx="20964" cy="20964"/>
      </dsp:txXfrm>
    </dsp:sp>
    <dsp:sp modelId="{7F81A015-A539-429D-BF61-117CD1605863}">
      <dsp:nvSpPr>
        <dsp:cNvPr id="0" name=""/>
        <dsp:cNvSpPr/>
      </dsp:nvSpPr>
      <dsp:spPr>
        <a:xfrm>
          <a:off x="4766983" y="4222245"/>
          <a:ext cx="1048242" cy="524121"/>
        </a:xfrm>
        <a:prstGeom prst="roundRect">
          <a:avLst>
            <a:gd name="adj" fmla="val 10000"/>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solidFill>
                <a:schemeClr val="tx1"/>
              </a:solidFill>
            </a:rPr>
            <a:t>Communication &amp; coordination of elevated enforcement actions</a:t>
          </a:r>
        </a:p>
      </dsp:txBody>
      <dsp:txXfrm>
        <a:off x="4782334" y="4237596"/>
        <a:ext cx="1017540" cy="493419"/>
      </dsp:txXfrm>
    </dsp:sp>
    <dsp:sp modelId="{03450FD1-A5D7-4B6E-80A2-C939973EF4D5}">
      <dsp:nvSpPr>
        <dsp:cNvPr id="0" name=""/>
        <dsp:cNvSpPr/>
      </dsp:nvSpPr>
      <dsp:spPr>
        <a:xfrm rot="3310531">
          <a:off x="4190216" y="4776862"/>
          <a:ext cx="734237" cy="17626"/>
        </a:xfrm>
        <a:custGeom>
          <a:avLst/>
          <a:gdLst/>
          <a:ahLst/>
          <a:cxnLst/>
          <a:rect l="0" t="0" r="0" b="0"/>
          <a:pathLst>
            <a:path>
              <a:moveTo>
                <a:pt x="0" y="8813"/>
              </a:moveTo>
              <a:lnTo>
                <a:pt x="734237" y="881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38979" y="4767319"/>
        <a:ext cx="36711" cy="36711"/>
      </dsp:txXfrm>
    </dsp:sp>
    <dsp:sp modelId="{228B2CB8-4E38-49F8-B00C-248119F678C1}">
      <dsp:nvSpPr>
        <dsp:cNvPr id="0" name=""/>
        <dsp:cNvSpPr/>
      </dsp:nvSpPr>
      <dsp:spPr>
        <a:xfrm>
          <a:off x="4766983" y="4824984"/>
          <a:ext cx="1048242" cy="524121"/>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solidFill>
                <a:schemeClr val="tx1"/>
              </a:solidFill>
            </a:rPr>
            <a:t>Ad hoc projects valuable to consumer protection</a:t>
          </a:r>
        </a:p>
      </dsp:txBody>
      <dsp:txXfrm>
        <a:off x="4782334" y="4840335"/>
        <a:ext cx="1017540" cy="4934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333BE8-90BA-4A25-B60C-F24369B7F6D5}">
      <dsp:nvSpPr>
        <dsp:cNvPr id="0" name=""/>
        <dsp:cNvSpPr/>
      </dsp:nvSpPr>
      <dsp:spPr>
        <a:xfrm>
          <a:off x="0" y="61046"/>
          <a:ext cx="6589260" cy="16497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Everyone has been given a critical violation and a blank AMC Policy Template </a:t>
          </a:r>
        </a:p>
      </dsp:txBody>
      <dsp:txXfrm>
        <a:off x="80532" y="141578"/>
        <a:ext cx="6428196" cy="1488636"/>
      </dsp:txXfrm>
    </dsp:sp>
    <dsp:sp modelId="{2AACD86B-6E3F-41D9-B939-59F9EBBF1EDD}">
      <dsp:nvSpPr>
        <dsp:cNvPr id="0" name=""/>
        <dsp:cNvSpPr/>
      </dsp:nvSpPr>
      <dsp:spPr>
        <a:xfrm>
          <a:off x="0" y="1797146"/>
          <a:ext cx="6589260" cy="1649700"/>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Use the AMC Policy Template to briefly write food safety procedures related to the violation </a:t>
          </a:r>
        </a:p>
      </dsp:txBody>
      <dsp:txXfrm>
        <a:off x="80532" y="1877678"/>
        <a:ext cx="6428196" cy="1488636"/>
      </dsp:txXfrm>
    </dsp:sp>
    <dsp:sp modelId="{1468B20E-05E7-4E14-9A0C-9811F7A0035C}">
      <dsp:nvSpPr>
        <dsp:cNvPr id="0" name=""/>
        <dsp:cNvSpPr/>
      </dsp:nvSpPr>
      <dsp:spPr>
        <a:xfrm>
          <a:off x="0" y="3533246"/>
          <a:ext cx="6589260" cy="1649700"/>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Share with the group! </a:t>
          </a:r>
        </a:p>
      </dsp:txBody>
      <dsp:txXfrm>
        <a:off x="80532" y="3613778"/>
        <a:ext cx="6428196" cy="148863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48E6125-ECCF-3AD9-A0D0-68C52C02A32E}"/>
              </a:ext>
            </a:extLst>
          </p:cNvPr>
          <p:cNvSpPr>
            <a:spLocks noGrp="1"/>
          </p:cNvSpPr>
          <p:nvPr>
            <p:ph type="hdr" sz="quarter"/>
          </p:nvPr>
        </p:nvSpPr>
        <p:spPr>
          <a:xfrm>
            <a:off x="0" y="0"/>
            <a:ext cx="3011699" cy="463407"/>
          </a:xfrm>
          <a:prstGeom prst="rect">
            <a:avLst/>
          </a:prstGeom>
        </p:spPr>
        <p:txBody>
          <a:bodyPr vert="horz" lIns="92487" tIns="46244" rIns="92487" bIns="46244" rtlCol="0"/>
          <a:lstStyle>
            <a:lvl1pPr algn="l">
              <a:defRPr sz="1200"/>
            </a:lvl1pPr>
          </a:lstStyle>
          <a:p>
            <a:endParaRPr lang="en-US"/>
          </a:p>
        </p:txBody>
      </p:sp>
      <p:sp>
        <p:nvSpPr>
          <p:cNvPr id="3" name="Date Placeholder 2">
            <a:extLst>
              <a:ext uri="{FF2B5EF4-FFF2-40B4-BE49-F238E27FC236}">
                <a16:creationId xmlns:a16="http://schemas.microsoft.com/office/drawing/2014/main" id="{A3FDBA06-89A0-2384-4912-AD30DBB24E97}"/>
              </a:ext>
            </a:extLst>
          </p:cNvPr>
          <p:cNvSpPr>
            <a:spLocks noGrp="1"/>
          </p:cNvSpPr>
          <p:nvPr>
            <p:ph type="dt" sz="quarter" idx="1"/>
          </p:nvPr>
        </p:nvSpPr>
        <p:spPr>
          <a:xfrm>
            <a:off x="3936768" y="0"/>
            <a:ext cx="3011699" cy="463407"/>
          </a:xfrm>
          <a:prstGeom prst="rect">
            <a:avLst/>
          </a:prstGeom>
        </p:spPr>
        <p:txBody>
          <a:bodyPr vert="horz" lIns="92487" tIns="46244" rIns="92487" bIns="46244" rtlCol="0"/>
          <a:lstStyle>
            <a:lvl1pPr algn="r">
              <a:defRPr sz="1200"/>
            </a:lvl1pPr>
          </a:lstStyle>
          <a:p>
            <a:fld id="{6950FBC2-8E30-4C47-83A9-FCA061E25EFF}" type="datetimeFigureOut">
              <a:rPr lang="en-US" smtClean="0"/>
              <a:t>1/16/2024</a:t>
            </a:fld>
            <a:endParaRPr lang="en-US"/>
          </a:p>
        </p:txBody>
      </p:sp>
      <p:sp>
        <p:nvSpPr>
          <p:cNvPr id="4" name="Footer Placeholder 3">
            <a:extLst>
              <a:ext uri="{FF2B5EF4-FFF2-40B4-BE49-F238E27FC236}">
                <a16:creationId xmlns:a16="http://schemas.microsoft.com/office/drawing/2014/main" id="{00EDC722-9C89-70DF-75E4-281EE057F4C0}"/>
              </a:ext>
            </a:extLst>
          </p:cNvPr>
          <p:cNvSpPr>
            <a:spLocks noGrp="1"/>
          </p:cNvSpPr>
          <p:nvPr>
            <p:ph type="ftr" sz="quarter" idx="2"/>
          </p:nvPr>
        </p:nvSpPr>
        <p:spPr>
          <a:xfrm>
            <a:off x="0" y="8772669"/>
            <a:ext cx="3011699" cy="463406"/>
          </a:xfrm>
          <a:prstGeom prst="rect">
            <a:avLst/>
          </a:prstGeom>
        </p:spPr>
        <p:txBody>
          <a:bodyPr vert="horz" lIns="92487" tIns="46244" rIns="92487" bIns="4624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B3FEB35-CF96-1FD3-E124-CEC15B616EC6}"/>
              </a:ext>
            </a:extLst>
          </p:cNvPr>
          <p:cNvSpPr>
            <a:spLocks noGrp="1"/>
          </p:cNvSpPr>
          <p:nvPr>
            <p:ph type="sldNum" sz="quarter" idx="3"/>
          </p:nvPr>
        </p:nvSpPr>
        <p:spPr>
          <a:xfrm>
            <a:off x="3936768" y="8772669"/>
            <a:ext cx="3011699" cy="463406"/>
          </a:xfrm>
          <a:prstGeom prst="rect">
            <a:avLst/>
          </a:prstGeom>
        </p:spPr>
        <p:txBody>
          <a:bodyPr vert="horz" lIns="92487" tIns="46244" rIns="92487" bIns="46244" rtlCol="0" anchor="b"/>
          <a:lstStyle>
            <a:lvl1pPr algn="r">
              <a:defRPr sz="1200"/>
            </a:lvl1pPr>
          </a:lstStyle>
          <a:p>
            <a:fld id="{5ED7FCB8-9AC1-4A6B-81D2-B49B42D7E5D2}" type="slidenum">
              <a:rPr lang="en-US" smtClean="0"/>
              <a:t>‹#›</a:t>
            </a:fld>
            <a:endParaRPr lang="en-US"/>
          </a:p>
        </p:txBody>
      </p:sp>
    </p:spTree>
    <p:extLst>
      <p:ext uri="{BB962C8B-B14F-4D97-AF65-F5344CB8AC3E}">
        <p14:creationId xmlns:p14="http://schemas.microsoft.com/office/powerpoint/2010/main" val="31926422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7"/>
          </a:xfrm>
          <a:prstGeom prst="rect">
            <a:avLst/>
          </a:prstGeom>
        </p:spPr>
        <p:txBody>
          <a:bodyPr vert="horz" lIns="92487" tIns="46244" rIns="92487" bIns="46244" rtlCol="0"/>
          <a:lstStyle>
            <a:lvl1pPr algn="l">
              <a:defRPr sz="1200"/>
            </a:lvl1pPr>
          </a:lstStyle>
          <a:p>
            <a:endParaRPr lang="en-US"/>
          </a:p>
        </p:txBody>
      </p:sp>
      <p:sp>
        <p:nvSpPr>
          <p:cNvPr id="3" name="Date Placeholder 2"/>
          <p:cNvSpPr>
            <a:spLocks noGrp="1"/>
          </p:cNvSpPr>
          <p:nvPr>
            <p:ph type="dt" idx="1"/>
          </p:nvPr>
        </p:nvSpPr>
        <p:spPr>
          <a:xfrm>
            <a:off x="3936768" y="0"/>
            <a:ext cx="3011699" cy="463407"/>
          </a:xfrm>
          <a:prstGeom prst="rect">
            <a:avLst/>
          </a:prstGeom>
        </p:spPr>
        <p:txBody>
          <a:bodyPr vert="horz" lIns="92487" tIns="46244" rIns="92487" bIns="46244" rtlCol="0"/>
          <a:lstStyle>
            <a:lvl1pPr algn="r">
              <a:defRPr sz="1200"/>
            </a:lvl1pPr>
          </a:lstStyle>
          <a:p>
            <a:fld id="{A96245F1-0144-4340-957E-AE38DC5BBA08}" type="datetimeFigureOut">
              <a:rPr lang="en-US" smtClean="0"/>
              <a:t>1/16/2024</a:t>
            </a:fld>
            <a:endParaRPr lang="en-US"/>
          </a:p>
        </p:txBody>
      </p:sp>
      <p:sp>
        <p:nvSpPr>
          <p:cNvPr id="4" name="Slide Image Placeholder 3"/>
          <p:cNvSpPr>
            <a:spLocks noGrp="1" noRot="1" noChangeAspect="1"/>
          </p:cNvSpPr>
          <p:nvPr>
            <p:ph type="sldImg" idx="2"/>
          </p:nvPr>
        </p:nvSpPr>
        <p:spPr>
          <a:xfrm>
            <a:off x="706438" y="1154113"/>
            <a:ext cx="5537200" cy="3116262"/>
          </a:xfrm>
          <a:prstGeom prst="rect">
            <a:avLst/>
          </a:prstGeom>
          <a:noFill/>
          <a:ln w="12700">
            <a:solidFill>
              <a:prstClr val="black"/>
            </a:solidFill>
          </a:ln>
        </p:spPr>
        <p:txBody>
          <a:bodyPr vert="horz" lIns="92487" tIns="46244" rIns="92487" bIns="46244"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87" tIns="46244" rIns="92487" bIns="462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6"/>
          </a:xfrm>
          <a:prstGeom prst="rect">
            <a:avLst/>
          </a:prstGeom>
        </p:spPr>
        <p:txBody>
          <a:bodyPr vert="horz" lIns="92487" tIns="46244" rIns="92487" bIns="46244"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6"/>
          </a:xfrm>
          <a:prstGeom prst="rect">
            <a:avLst/>
          </a:prstGeom>
        </p:spPr>
        <p:txBody>
          <a:bodyPr vert="horz" lIns="92487" tIns="46244" rIns="92487" bIns="46244" rtlCol="0" anchor="b"/>
          <a:lstStyle>
            <a:lvl1pPr algn="r">
              <a:defRPr sz="1200"/>
            </a:lvl1pPr>
          </a:lstStyle>
          <a:p>
            <a:fld id="{EF30EF16-9618-4FE9-B8A3-D6BB0A668EFB}" type="slidenum">
              <a:rPr lang="en-US" smtClean="0"/>
              <a:t>‹#›</a:t>
            </a:fld>
            <a:endParaRPr lang="en-US"/>
          </a:p>
        </p:txBody>
      </p:sp>
    </p:spTree>
    <p:extLst>
      <p:ext uri="{BB962C8B-B14F-4D97-AF65-F5344CB8AC3E}">
        <p14:creationId xmlns:p14="http://schemas.microsoft.com/office/powerpoint/2010/main" val="2122222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5ASFXImyeLE&amp;t=217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the newsletter, mention placarding, have everyone introduce themselves with their establishment names. </a:t>
            </a:r>
          </a:p>
        </p:txBody>
      </p:sp>
      <p:sp>
        <p:nvSpPr>
          <p:cNvPr id="4" name="Slide Number Placeholder 3"/>
          <p:cNvSpPr>
            <a:spLocks noGrp="1"/>
          </p:cNvSpPr>
          <p:nvPr>
            <p:ph type="sldNum" sz="quarter" idx="5"/>
          </p:nvPr>
        </p:nvSpPr>
        <p:spPr/>
        <p:txBody>
          <a:bodyPr/>
          <a:lstStyle/>
          <a:p>
            <a:fld id="{EF30EF16-9618-4FE9-B8A3-D6BB0A668EFB}" type="slidenum">
              <a:rPr lang="en-US" smtClean="0"/>
              <a:t>1</a:t>
            </a:fld>
            <a:endParaRPr lang="en-US"/>
          </a:p>
        </p:txBody>
      </p:sp>
    </p:spTree>
    <p:extLst>
      <p:ext uri="{BB962C8B-B14F-4D97-AF65-F5344CB8AC3E}">
        <p14:creationId xmlns:p14="http://schemas.microsoft.com/office/powerpoint/2010/main" val="1646828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AMC Policy contains three primary sections: Procedures, Training, and Verification. Each section should be developed with the others in mind. If you’re asking your staff to do something, you need to think about how will train them on that thing, and how will you verify success. In that sense each section works together so that your AMC policy answers detailed questions about the food safety practice for which it was written.</a:t>
            </a:r>
          </a:p>
          <a:p>
            <a:endParaRPr lang="en-US" dirty="0"/>
          </a:p>
          <a:p>
            <a:r>
              <a:rPr lang="en-US" dirty="0"/>
              <a:t>Specifically, [reference notes on slide]. </a:t>
            </a:r>
          </a:p>
          <a:p>
            <a:endParaRPr lang="en-US" dirty="0"/>
          </a:p>
          <a:p>
            <a:r>
              <a:rPr lang="en-US" dirty="0"/>
              <a:t>AMC Policies are set up so that they are specific to your establishment – they are written by you and for you. And AMC Policies are able to change as your business evolves and as needed to ensure success. </a:t>
            </a:r>
          </a:p>
          <a:p>
            <a:pPr defTabSz="924879">
              <a:defRPr/>
            </a:pPr>
            <a:endParaRPr lang="en-US" dirty="0"/>
          </a:p>
          <a:p>
            <a:pPr defTabSz="924879">
              <a:defRPr/>
            </a:pPr>
            <a:r>
              <a:rPr lang="en-US" dirty="0"/>
              <a:t>We are going to do an exercise utilizing the AMC Policy Template, which outlines components of each section and is available on our Resource Library. Before we start the exercise, let’s discuss each section in greater detail. </a:t>
            </a:r>
          </a:p>
          <a:p>
            <a:endParaRPr lang="en-US" dirty="0"/>
          </a:p>
          <a:p>
            <a:endParaRPr lang="en-US" dirty="0"/>
          </a:p>
        </p:txBody>
      </p:sp>
      <p:sp>
        <p:nvSpPr>
          <p:cNvPr id="4" name="Slide Number Placeholder 3"/>
          <p:cNvSpPr>
            <a:spLocks noGrp="1"/>
          </p:cNvSpPr>
          <p:nvPr>
            <p:ph type="sldNum" sz="quarter" idx="5"/>
          </p:nvPr>
        </p:nvSpPr>
        <p:spPr/>
        <p:txBody>
          <a:bodyPr/>
          <a:lstStyle/>
          <a:p>
            <a:fld id="{EF30EF16-9618-4FE9-B8A3-D6BB0A668EFB}" type="slidenum">
              <a:rPr lang="en-US" smtClean="0"/>
              <a:t>10</a:t>
            </a:fld>
            <a:endParaRPr lang="en-US"/>
          </a:p>
        </p:txBody>
      </p:sp>
    </p:spTree>
    <p:extLst>
      <p:ext uri="{BB962C8B-B14F-4D97-AF65-F5344CB8AC3E}">
        <p14:creationId xmlns:p14="http://schemas.microsoft.com/office/powerpoint/2010/main" val="2526582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first review the procedures section. This is the section where you answer the 5 W questions about your policy. </a:t>
            </a:r>
          </a:p>
          <a:p>
            <a:endParaRPr lang="en-US" dirty="0"/>
          </a:p>
          <a:p>
            <a:r>
              <a:rPr lang="en-US" dirty="0"/>
              <a:t>Technically, the “what” and the “why” are included in the heading. It’s not only the most logical location for this information, but it also underscores the remainder of the policy by establishing purpose for the policy from the start. </a:t>
            </a:r>
          </a:p>
          <a:p>
            <a:endParaRPr lang="en-US" dirty="0"/>
          </a:p>
          <a:p>
            <a:r>
              <a:rPr lang="en-US" dirty="0"/>
              <a:t>What: This is where you put the policy title, such as “Cold Holding TCS Foods” or “No Bare Hand Contact with Ready-to-Eat Foods”. It should be clear and concise for anyone trying to use the policy. </a:t>
            </a:r>
          </a:p>
          <a:p>
            <a:endParaRPr lang="en-US" dirty="0"/>
          </a:p>
          <a:p>
            <a:r>
              <a:rPr lang="en-US" dirty="0"/>
              <a:t>Why: In this section, you want to include a description of the food safety hazard and the expectation. Be sure to include any metrics that clarify the hazard and expectation. For Cold-Holding TCS Foods you might say: “</a:t>
            </a:r>
            <a:r>
              <a:rPr lang="en-US" dirty="0">
                <a:effectLst/>
                <a:latin typeface="Calibri" panose="020F0502020204030204" pitchFamily="34" charset="0"/>
                <a:cs typeface="Times New Roman" panose="02020603050405020304" pitchFamily="18" charset="0"/>
              </a:rPr>
              <a:t>Illness-causing b</a:t>
            </a:r>
            <a:r>
              <a:rPr lang="en-US" dirty="0">
                <a:effectLst/>
                <a:latin typeface="Calibri" panose="020F0502020204030204" pitchFamily="34" charset="0"/>
                <a:ea typeface="Calibri" panose="020F0502020204030204" pitchFamily="34" charset="0"/>
                <a:cs typeface="Times New Roman" panose="02020603050405020304" pitchFamily="18" charset="0"/>
              </a:rPr>
              <a:t>acteria multiply rapidly in the temperature danger zone (between 41°F and 135°F). To prevent rapid bacterial growth, all cold, time/temperature control for safety (TCS) food(s) must be maintained at or below 41°F.”</a:t>
            </a:r>
            <a:endParaRPr lang="en-US" dirty="0"/>
          </a:p>
          <a:p>
            <a:endParaRPr lang="en-US" dirty="0"/>
          </a:p>
          <a:p>
            <a:r>
              <a:rPr lang="en-US" dirty="0"/>
              <a:t>“Who does this apply to?”  Describe who this policy applies to. Ask yourself “who would I expect to be responsible for this process?” Try to be specific and detailed, without limiting your freedom for revisions. Once you have identified who is responsible, it is critical to include these people in the development of the remainder of the policy. Talk to the people who are going to be enacting the policy everyday to find out what methods are practical, efficient, and habitual. If the policy is clunky and burdensome, then your staff will not follow it and it will fail. </a:t>
            </a:r>
          </a:p>
          <a:p>
            <a:endParaRPr lang="en-US" dirty="0"/>
          </a:p>
          <a:p>
            <a:r>
              <a:rPr lang="en-US" dirty="0"/>
              <a:t>Bonus: Including staff in the development of the policy increases their buy-in, shows them how valuable they are to the business, and makes them feel more confident in their job responsibilities. </a:t>
            </a:r>
          </a:p>
          <a:p>
            <a:endParaRPr lang="en-US" dirty="0"/>
          </a:p>
          <a:p>
            <a:r>
              <a:rPr lang="en-US" dirty="0"/>
              <a:t>“When will this be performed?” For cold-holding, you might say “at all times” but for no bare-hand-contact you might say “when handling ready-to-eat foods.” Often the “when” is contingent upon what policy you are creating and what processes you conduct in your establishment. Remember: this policy is specific to your facility, so it should reflect the specific processes that you conduct and when you conduct them. </a:t>
            </a:r>
          </a:p>
        </p:txBody>
      </p:sp>
      <p:sp>
        <p:nvSpPr>
          <p:cNvPr id="4" name="Slide Number Placeholder 3"/>
          <p:cNvSpPr>
            <a:spLocks noGrp="1"/>
          </p:cNvSpPr>
          <p:nvPr>
            <p:ph type="sldNum" sz="quarter" idx="5"/>
          </p:nvPr>
        </p:nvSpPr>
        <p:spPr/>
        <p:txBody>
          <a:bodyPr/>
          <a:lstStyle/>
          <a:p>
            <a:fld id="{EF30EF16-9618-4FE9-B8A3-D6BB0A668EFB}" type="slidenum">
              <a:rPr lang="en-US" smtClean="0"/>
              <a:t>11</a:t>
            </a:fld>
            <a:endParaRPr lang="en-US"/>
          </a:p>
        </p:txBody>
      </p:sp>
    </p:spTree>
    <p:extLst>
      <p:ext uri="{BB962C8B-B14F-4D97-AF65-F5344CB8AC3E}">
        <p14:creationId xmlns:p14="http://schemas.microsoft.com/office/powerpoint/2010/main" val="2323933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does this take place?” Should describe where the process will take place. Do you have specific refrigerators that exclusively store raw animal products? This should be clarified when developing a Refrigerated Storage policy.  Maybe you have a several refrigerated shelves that you specifically use for cooling foods; include these specifics in your Cooling Foods Policy. There might be several different areas and that’s okay too. Your No BHC with RTE foods plan might state “The prep counter when cutting vegetables and the make-up unit when assembling salads.”</a:t>
            </a:r>
          </a:p>
          <a:p>
            <a:endParaRPr lang="en-US" dirty="0"/>
          </a:p>
          <a:p>
            <a:r>
              <a:rPr lang="en-US" dirty="0"/>
              <a:t>“How is this this completed?” This section is where you write the critical limits for the policy you are writing. This can be as simple as “All cold-holding time/temperature control for safety food items must be held at or below 41F” or “Employees must wash hands when changing tasks, when returning to work from the restroom or from a break, and after handling areas of high contamination.” You should also include details about special utensils or methods that you can employ to keep food safe. For No BHC with RTE Foods, you might state “Food handlers must wear single-use gloves when handling ready-to-eat foods” and for cooling you might say “Soups and stews must be placed in an ice bath and stirred with an ice paddle once every 10 minutes.” </a:t>
            </a:r>
          </a:p>
          <a:p>
            <a:endParaRPr lang="en-US" dirty="0"/>
          </a:p>
          <a:p>
            <a:r>
              <a:rPr lang="en-US" dirty="0"/>
              <a:t>In the Corrective Action section, you must list the steps that will taken to ensure food safety if someone makes a mistake. If you open the fridge and see that the all the food is above 41F, then the corrective action would be to discard out of temperature TCS foods. Maybe you’re cooling shredded chicken and you see that an hour has passed and it’s only cooled from 135F to 130F; you can reheat the chicken one time to 165F and start the cooling process again while being extra attentive to the food that is cooling. </a:t>
            </a:r>
          </a:p>
          <a:p>
            <a:endParaRPr lang="en-US" dirty="0"/>
          </a:p>
          <a:p>
            <a:r>
              <a:rPr lang="en-US" dirty="0"/>
              <a:t>Finally, the monitoring step. This section answers the question: How are you going to keep track of the critical limits that are being observed in your policy? A common and easy way to monitor critical limits is to maintain logs on-site. When the shift lead measures the temperature of refrigerator, they record the temperature, and any corrective actions taken (if necessary) on the log. Logs also enable easy verification of policy success. However, for many facilities, asking staff to maintain a log is not practical. Monitoring can be that managers will check in with employees, make sure they have what they need to succeed, and observe for proper processes. </a:t>
            </a:r>
          </a:p>
          <a:p>
            <a:endParaRPr lang="en-US" dirty="0"/>
          </a:p>
          <a:p>
            <a:r>
              <a:rPr lang="en-US" dirty="0"/>
              <a:t>Once again, AMC policies are are specific to your facility and able to be revised. Think about what works well for you and your staff. Don’t feel discouraged if your policy doesn’t succeed the first time. Identify and learn from what didn’t work and then revise your policy as necessary. </a:t>
            </a:r>
          </a:p>
        </p:txBody>
      </p:sp>
      <p:sp>
        <p:nvSpPr>
          <p:cNvPr id="4" name="Slide Number Placeholder 3"/>
          <p:cNvSpPr>
            <a:spLocks noGrp="1"/>
          </p:cNvSpPr>
          <p:nvPr>
            <p:ph type="sldNum" sz="quarter" idx="5"/>
          </p:nvPr>
        </p:nvSpPr>
        <p:spPr/>
        <p:txBody>
          <a:bodyPr/>
          <a:lstStyle/>
          <a:p>
            <a:fld id="{EF30EF16-9618-4FE9-B8A3-D6BB0A668EFB}" type="slidenum">
              <a:rPr lang="en-US" smtClean="0"/>
              <a:t>12</a:t>
            </a:fld>
            <a:endParaRPr lang="en-US"/>
          </a:p>
        </p:txBody>
      </p:sp>
    </p:spTree>
    <p:extLst>
      <p:ext uri="{BB962C8B-B14F-4D97-AF65-F5344CB8AC3E}">
        <p14:creationId xmlns:p14="http://schemas.microsoft.com/office/powerpoint/2010/main" val="3222415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have created detailed and practical procedures, it’s time to train your staff. Training is the opportunity to convey knowledge of food safety procedures to your staff. </a:t>
            </a:r>
          </a:p>
          <a:p>
            <a:endParaRPr lang="en-US" dirty="0"/>
          </a:p>
          <a:p>
            <a:r>
              <a:rPr lang="en-US" dirty="0"/>
              <a:t>The training section should identify who is responsible for training employees on the policy. Identifying this person provides a clear expectation for the trainer. It also identifies who staff can go to if they questions or need more help. </a:t>
            </a:r>
          </a:p>
          <a:p>
            <a:endParaRPr lang="en-US" dirty="0"/>
          </a:p>
          <a:p>
            <a:r>
              <a:rPr lang="en-US" dirty="0"/>
              <a:t>How will your staff be trained? There could be a computer component or employees are expected to shadow the trainer for a shift or maybe they complete a worksheet. Whatever your training process, you should identify training for new employees and refresher trainings.  Refresher training is your opportunity to periodically and regularly revisit procedural food safety knowledge and ensure consistency throughout your facility. You can make sure that all of staff are on the same page. </a:t>
            </a:r>
          </a:p>
          <a:p>
            <a:endParaRPr lang="en-US" dirty="0"/>
          </a:p>
          <a:p>
            <a:r>
              <a:rPr lang="en-US" dirty="0"/>
              <a:t>But most importantly remember that training occurs from the top down. So, it starts with you. </a:t>
            </a:r>
          </a:p>
          <a:p>
            <a:endParaRPr lang="en-US" dirty="0"/>
          </a:p>
          <a:p>
            <a:r>
              <a:rPr lang="en-US" dirty="0"/>
              <a:t>- Teach your staff the procedure. Let them know what their role is and why it’s important. </a:t>
            </a:r>
          </a:p>
          <a:p>
            <a:r>
              <a:rPr lang="en-US" dirty="0"/>
              <a:t>- Demonstrate the proper procedures. By showing your staff how to do it, you reinforce their knowledge and cater to different learning styles. Either way, you’re putting words into practice. </a:t>
            </a:r>
          </a:p>
          <a:p>
            <a:r>
              <a:rPr lang="en-US" dirty="0"/>
              <a:t>- Practice the proper procedures. This means leading by example. If you’re disregarding food safety, then your staff will disregard it as well. And through practicing the procedures, you may find that the procedures are burdensome, and some changed to your policy need to be made. </a:t>
            </a:r>
          </a:p>
        </p:txBody>
      </p:sp>
      <p:sp>
        <p:nvSpPr>
          <p:cNvPr id="4" name="Slide Number Placeholder 3"/>
          <p:cNvSpPr>
            <a:spLocks noGrp="1"/>
          </p:cNvSpPr>
          <p:nvPr>
            <p:ph type="sldNum" sz="quarter" idx="5"/>
          </p:nvPr>
        </p:nvSpPr>
        <p:spPr/>
        <p:txBody>
          <a:bodyPr/>
          <a:lstStyle/>
          <a:p>
            <a:fld id="{EF30EF16-9618-4FE9-B8A3-D6BB0A668EFB}" type="slidenum">
              <a:rPr lang="en-US" smtClean="0"/>
              <a:t>13</a:t>
            </a:fld>
            <a:endParaRPr lang="en-US"/>
          </a:p>
        </p:txBody>
      </p:sp>
    </p:spTree>
    <p:extLst>
      <p:ext uri="{BB962C8B-B14F-4D97-AF65-F5344CB8AC3E}">
        <p14:creationId xmlns:p14="http://schemas.microsoft.com/office/powerpoint/2010/main" val="299500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just like that we are at the verification step. Verification is the most important part of an AMC policy. </a:t>
            </a:r>
          </a:p>
          <a:p>
            <a:endParaRPr lang="en-US" dirty="0"/>
          </a:p>
          <a:p>
            <a:r>
              <a:rPr lang="en-US" dirty="0"/>
              <a:t>Verification is how you determine if your procedures are being followed and if your training program is successful. </a:t>
            </a:r>
          </a:p>
          <a:p>
            <a:endParaRPr lang="en-US" dirty="0"/>
          </a:p>
          <a:p>
            <a:r>
              <a:rPr lang="en-US" dirty="0"/>
              <a:t>In this section you should identify who will be responsible for verifying that the policy is being followed. Detail how the verification process is conducted. For example, the identified person might review logs for accuracy and consistency each day. Or maybe once per week, you walk through the facility as though you’re a health inspector – you can even use our self-inspection checklist which is available in the Resource Library. Whether you have physical documentation or not, verification should always include checking in with staff and communicating about what is working and what is not working with the policy. </a:t>
            </a:r>
          </a:p>
          <a:p>
            <a:endParaRPr lang="en-US" dirty="0"/>
          </a:p>
          <a:p>
            <a:r>
              <a:rPr lang="en-US" dirty="0"/>
              <a:t>Finally, describe your process for adjusting the policy if something isn’t working. This is kind of like the Corrective Action step for verification. </a:t>
            </a:r>
          </a:p>
        </p:txBody>
      </p:sp>
      <p:sp>
        <p:nvSpPr>
          <p:cNvPr id="4" name="Slide Number Placeholder 3"/>
          <p:cNvSpPr>
            <a:spLocks noGrp="1"/>
          </p:cNvSpPr>
          <p:nvPr>
            <p:ph type="sldNum" sz="quarter" idx="5"/>
          </p:nvPr>
        </p:nvSpPr>
        <p:spPr/>
        <p:txBody>
          <a:bodyPr/>
          <a:lstStyle/>
          <a:p>
            <a:fld id="{EF30EF16-9618-4FE9-B8A3-D6BB0A668EFB}" type="slidenum">
              <a:rPr lang="en-US" smtClean="0"/>
              <a:t>14</a:t>
            </a:fld>
            <a:endParaRPr lang="en-US"/>
          </a:p>
        </p:txBody>
      </p:sp>
    </p:spTree>
    <p:extLst>
      <p:ext uri="{BB962C8B-B14F-4D97-AF65-F5344CB8AC3E}">
        <p14:creationId xmlns:p14="http://schemas.microsoft.com/office/powerpoint/2010/main" val="1847431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30EF16-9618-4FE9-B8A3-D6BB0A668EFB}" type="slidenum">
              <a:rPr lang="en-US" smtClean="0"/>
              <a:t>15</a:t>
            </a:fld>
            <a:endParaRPr lang="en-US"/>
          </a:p>
        </p:txBody>
      </p:sp>
    </p:spTree>
    <p:extLst>
      <p:ext uri="{BB962C8B-B14F-4D97-AF65-F5344CB8AC3E}">
        <p14:creationId xmlns:p14="http://schemas.microsoft.com/office/powerpoint/2010/main" val="3559392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have about 15 to 20 minutes to write the procedures, so it doesn’t need to be anything formal. In reality, you would have much more time to write procedures. Consider the details of each section and jot down what you think. </a:t>
            </a:r>
          </a:p>
          <a:p>
            <a:endParaRPr lang="en-US" dirty="0"/>
          </a:p>
          <a:p>
            <a:r>
              <a:rPr lang="en-US" dirty="0"/>
              <a:t>At the end of the time, everyone will share their assigned violation and procedures with the group. </a:t>
            </a:r>
          </a:p>
          <a:p>
            <a:endParaRPr lang="en-US" dirty="0"/>
          </a:p>
          <a:p>
            <a:endParaRPr lang="en-US" dirty="0"/>
          </a:p>
        </p:txBody>
      </p:sp>
      <p:sp>
        <p:nvSpPr>
          <p:cNvPr id="4" name="Slide Number Placeholder 3"/>
          <p:cNvSpPr>
            <a:spLocks noGrp="1"/>
          </p:cNvSpPr>
          <p:nvPr>
            <p:ph type="sldNum" sz="quarter" idx="5"/>
          </p:nvPr>
        </p:nvSpPr>
        <p:spPr/>
        <p:txBody>
          <a:bodyPr/>
          <a:lstStyle/>
          <a:p>
            <a:fld id="{EF30EF16-9618-4FE9-B8A3-D6BB0A668EFB}" type="slidenum">
              <a:rPr lang="en-US" smtClean="0"/>
              <a:t>16</a:t>
            </a:fld>
            <a:endParaRPr lang="en-US"/>
          </a:p>
        </p:txBody>
      </p:sp>
    </p:spTree>
    <p:extLst>
      <p:ext uri="{BB962C8B-B14F-4D97-AF65-F5344CB8AC3E}">
        <p14:creationId xmlns:p14="http://schemas.microsoft.com/office/powerpoint/2010/main" val="878441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start to write your own AMC Policies for your establishments, one of the helpful resources available to you is our digital Food Safety Resource Library.  A link to this page will be included in the follow-up email that I’ll send out, but I want to talk about it right now. </a:t>
            </a:r>
          </a:p>
          <a:p>
            <a:endParaRPr lang="en-US" dirty="0"/>
          </a:p>
          <a:p>
            <a:pPr marL="231219" indent="-231219">
              <a:buAutoNum type="arabicPeriod"/>
            </a:pPr>
            <a:r>
              <a:rPr lang="en-US" dirty="0"/>
              <a:t>EHS Main Page</a:t>
            </a:r>
          </a:p>
          <a:p>
            <a:pPr marL="231219" indent="-231219">
              <a:buAutoNum type="arabicPeriod"/>
            </a:pPr>
            <a:r>
              <a:rPr lang="en-US" dirty="0"/>
              <a:t>Access Info about all our programs</a:t>
            </a:r>
          </a:p>
          <a:p>
            <a:pPr marL="231219" indent="-231219">
              <a:buAutoNum type="arabicPeriod"/>
            </a:pPr>
            <a:r>
              <a:rPr lang="en-US" dirty="0"/>
              <a:t>We are selecting Food Safety Services </a:t>
            </a:r>
          </a:p>
          <a:p>
            <a:pPr marL="231219" indent="-231219">
              <a:buAutoNum type="arabicPeriod"/>
            </a:pPr>
            <a:r>
              <a:rPr lang="en-US" dirty="0"/>
              <a:t>Main Page include information about the Food Safety Program</a:t>
            </a:r>
          </a:p>
          <a:p>
            <a:pPr marL="693659" lvl="1" indent="-231219">
              <a:buAutoNum type="arabicPeriod"/>
            </a:pPr>
            <a:r>
              <a:rPr lang="en-US" dirty="0"/>
              <a:t>You can access permitting guidance</a:t>
            </a:r>
          </a:p>
          <a:p>
            <a:pPr marL="693659" lvl="1" indent="-231219">
              <a:buAutoNum type="arabicPeriod"/>
            </a:pPr>
            <a:r>
              <a:rPr lang="en-US" dirty="0"/>
              <a:t>You can access a link to the Washoe Eats App</a:t>
            </a:r>
          </a:p>
          <a:p>
            <a:pPr marL="693659" lvl="1" indent="-231219">
              <a:buAutoNum type="arabicPeriod"/>
            </a:pPr>
            <a:r>
              <a:rPr lang="en-US" dirty="0"/>
              <a:t>At the bottom of the page is contact information for the program supervisors and EHS front desk</a:t>
            </a:r>
          </a:p>
          <a:p>
            <a:pPr marL="693659" lvl="1" indent="-231219">
              <a:buAutoNum type="arabicPeriod"/>
            </a:pPr>
            <a:r>
              <a:rPr lang="en-US" dirty="0"/>
              <a:t>Blue ribbon on the left hand side has information specific to different subprograms – this is how you access information for special events permitting, foodborne illness reporting, and the inspection process. But today we checking out the Resource Library. </a:t>
            </a:r>
          </a:p>
          <a:p>
            <a:r>
              <a:rPr lang="en-US" dirty="0"/>
              <a:t>5. The Resource Library is split into multiple sections… etc. </a:t>
            </a:r>
          </a:p>
          <a:p>
            <a:endParaRPr lang="en-US" dirty="0"/>
          </a:p>
          <a:p>
            <a:r>
              <a:rPr lang="en-US" dirty="0"/>
              <a:t>Don’t forget that you can contact your routine inspectors with any questions or you can contact our front desk with general questions and they will connect you with someone in the food safety program who can help. </a:t>
            </a:r>
          </a:p>
        </p:txBody>
      </p:sp>
      <p:sp>
        <p:nvSpPr>
          <p:cNvPr id="4" name="Slide Number Placeholder 3"/>
          <p:cNvSpPr>
            <a:spLocks noGrp="1"/>
          </p:cNvSpPr>
          <p:nvPr>
            <p:ph type="sldNum" sz="quarter" idx="5"/>
          </p:nvPr>
        </p:nvSpPr>
        <p:spPr/>
        <p:txBody>
          <a:bodyPr/>
          <a:lstStyle/>
          <a:p>
            <a:fld id="{EF30EF16-9618-4FE9-B8A3-D6BB0A668EFB}" type="slidenum">
              <a:rPr lang="en-US" smtClean="0"/>
              <a:t>18</a:t>
            </a:fld>
            <a:endParaRPr lang="en-US"/>
          </a:p>
        </p:txBody>
      </p:sp>
    </p:spTree>
    <p:extLst>
      <p:ext uri="{BB962C8B-B14F-4D97-AF65-F5344CB8AC3E}">
        <p14:creationId xmlns:p14="http://schemas.microsoft.com/office/powerpoint/2010/main" val="1458737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30EF16-9618-4FE9-B8A3-D6BB0A668EFB}" type="slidenum">
              <a:rPr lang="en-US" smtClean="0"/>
              <a:t>19</a:t>
            </a:fld>
            <a:endParaRPr lang="en-US"/>
          </a:p>
        </p:txBody>
      </p:sp>
    </p:spTree>
    <p:extLst>
      <p:ext uri="{BB962C8B-B14F-4D97-AF65-F5344CB8AC3E}">
        <p14:creationId xmlns:p14="http://schemas.microsoft.com/office/powerpoint/2010/main" val="2288104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wrap up today, I want to go through our enforcement process to reiterate for those who are here as part of our enforcement program. But this is good information for all food establishment owners to keep in mind as they navigate this process. </a:t>
            </a:r>
          </a:p>
          <a:p>
            <a:endParaRPr lang="en-US" dirty="0"/>
          </a:p>
          <a:p>
            <a:r>
              <a:rPr lang="en-US" dirty="0"/>
              <a:t>Within the enforcement process the AMC Program functions as an extension on long-term correction of repeat critical violations. The AMC Program is specific to repeat critical violations observed in three consecutive inspections. Consecutive inspections means consecutive routine inspections or consecutive routine and </a:t>
            </a:r>
            <a:r>
              <a:rPr lang="en-US" dirty="0" err="1"/>
              <a:t>reinspections</a:t>
            </a:r>
            <a:r>
              <a:rPr lang="en-US" dirty="0"/>
              <a:t>. </a:t>
            </a:r>
          </a:p>
          <a:p>
            <a:endParaRPr lang="en-US" dirty="0"/>
          </a:p>
          <a:p>
            <a:pPr marL="231219" indent="-231219">
              <a:buAutoNum type="arabicPeriod"/>
            </a:pPr>
            <a:r>
              <a:rPr lang="en-US" dirty="0"/>
              <a:t>Go through the chain of enforcement example</a:t>
            </a:r>
          </a:p>
        </p:txBody>
      </p:sp>
      <p:sp>
        <p:nvSpPr>
          <p:cNvPr id="4" name="Slide Number Placeholder 3"/>
          <p:cNvSpPr>
            <a:spLocks noGrp="1"/>
          </p:cNvSpPr>
          <p:nvPr>
            <p:ph type="sldNum" sz="quarter" idx="5"/>
          </p:nvPr>
        </p:nvSpPr>
        <p:spPr/>
        <p:txBody>
          <a:bodyPr/>
          <a:lstStyle/>
          <a:p>
            <a:fld id="{EF30EF16-9618-4FE9-B8A3-D6BB0A668EFB}" type="slidenum">
              <a:rPr lang="en-US" smtClean="0"/>
              <a:t>20</a:t>
            </a:fld>
            <a:endParaRPr lang="en-US"/>
          </a:p>
        </p:txBody>
      </p:sp>
    </p:spTree>
    <p:extLst>
      <p:ext uri="{BB962C8B-B14F-4D97-AF65-F5344CB8AC3E}">
        <p14:creationId xmlns:p14="http://schemas.microsoft.com/office/powerpoint/2010/main" val="3466189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Environmental Health Services, we permit for a wide range of activities to ensure that our community stays healthy. If you look at the graphic on the screen you can see that our division is made up of four sections. Everyone here today is permitted with the consumer and food safety program. </a:t>
            </a:r>
          </a:p>
          <a:p>
            <a:endParaRPr lang="en-US" dirty="0"/>
          </a:p>
        </p:txBody>
      </p:sp>
      <p:sp>
        <p:nvSpPr>
          <p:cNvPr id="4" name="Slide Number Placeholder 3"/>
          <p:cNvSpPr>
            <a:spLocks noGrp="1"/>
          </p:cNvSpPr>
          <p:nvPr>
            <p:ph type="sldNum" sz="quarter" idx="5"/>
          </p:nvPr>
        </p:nvSpPr>
        <p:spPr/>
        <p:txBody>
          <a:bodyPr/>
          <a:lstStyle/>
          <a:p>
            <a:fld id="{EF30EF16-9618-4FE9-B8A3-D6BB0A668EFB}" type="slidenum">
              <a:rPr lang="en-US" smtClean="0"/>
              <a:t>2</a:t>
            </a:fld>
            <a:endParaRPr lang="en-US"/>
          </a:p>
        </p:txBody>
      </p:sp>
    </p:spTree>
    <p:extLst>
      <p:ext uri="{BB962C8B-B14F-4D97-AF65-F5344CB8AC3E}">
        <p14:creationId xmlns:p14="http://schemas.microsoft.com/office/powerpoint/2010/main" val="36922783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in January, we are going to offer and encourage voluntary placarding, so that food establishments post their health inspection scores in an area visible to patrons and customers. Here at NNPH and in partnership with Washoe County’s food establishment operators, we want to make sure that all of our community members are properly informed to make their own health decisions. Placarding is one facet of our effort to inform our community members. </a:t>
            </a:r>
          </a:p>
        </p:txBody>
      </p:sp>
      <p:sp>
        <p:nvSpPr>
          <p:cNvPr id="4" name="Slide Number Placeholder 3"/>
          <p:cNvSpPr>
            <a:spLocks noGrp="1"/>
          </p:cNvSpPr>
          <p:nvPr>
            <p:ph type="sldNum" sz="quarter" idx="5"/>
          </p:nvPr>
        </p:nvSpPr>
        <p:spPr/>
        <p:txBody>
          <a:bodyPr/>
          <a:lstStyle/>
          <a:p>
            <a:fld id="{EF30EF16-9618-4FE9-B8A3-D6BB0A668EFB}" type="slidenum">
              <a:rPr lang="en-US" smtClean="0"/>
              <a:t>21</a:t>
            </a:fld>
            <a:endParaRPr lang="en-US"/>
          </a:p>
        </p:txBody>
      </p:sp>
    </p:spTree>
    <p:extLst>
      <p:ext uri="{BB962C8B-B14F-4D97-AF65-F5344CB8AC3E}">
        <p14:creationId xmlns:p14="http://schemas.microsoft.com/office/powerpoint/2010/main" val="38720581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30EF16-9618-4FE9-B8A3-D6BB0A668EFB}" type="slidenum">
              <a:rPr lang="en-US" smtClean="0"/>
              <a:t>22</a:t>
            </a:fld>
            <a:endParaRPr lang="en-US"/>
          </a:p>
        </p:txBody>
      </p:sp>
    </p:spTree>
    <p:extLst>
      <p:ext uri="{BB962C8B-B14F-4D97-AF65-F5344CB8AC3E}">
        <p14:creationId xmlns:p14="http://schemas.microsoft.com/office/powerpoint/2010/main" val="3918466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30EF16-9618-4FE9-B8A3-D6BB0A668EFB}" type="slidenum">
              <a:rPr lang="en-US" smtClean="0"/>
              <a:t>23</a:t>
            </a:fld>
            <a:endParaRPr lang="en-US"/>
          </a:p>
        </p:txBody>
      </p:sp>
    </p:spTree>
    <p:extLst>
      <p:ext uri="{BB962C8B-B14F-4D97-AF65-F5344CB8AC3E}">
        <p14:creationId xmlns:p14="http://schemas.microsoft.com/office/powerpoint/2010/main" val="4103683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that’s the end of the AMC class. Does anyone have any final questions? </a:t>
            </a:r>
          </a:p>
          <a:p>
            <a:endParaRPr lang="en-US" dirty="0"/>
          </a:p>
          <a:p>
            <a:endParaRPr lang="en-US" dirty="0"/>
          </a:p>
          <a:p>
            <a:r>
              <a:rPr lang="en-US" dirty="0"/>
              <a:t>If you think of any questions later on, you can call the EHS front desk to be connected to an inspector or you can email the food safety email and we will get back to you as soon as possible. </a:t>
            </a:r>
          </a:p>
          <a:p>
            <a:endParaRPr lang="en-US" dirty="0"/>
          </a:p>
          <a:p>
            <a:r>
              <a:rPr lang="en-US" dirty="0"/>
              <a:t>I will be sending out a follow-up email with some helpful links and an AMC Program Certificate. If you have any questions about the course, please reach out. </a:t>
            </a:r>
          </a:p>
          <a:p>
            <a:endParaRPr lang="en-US" dirty="0"/>
          </a:p>
        </p:txBody>
      </p:sp>
      <p:sp>
        <p:nvSpPr>
          <p:cNvPr id="4" name="Slide Number Placeholder 3"/>
          <p:cNvSpPr>
            <a:spLocks noGrp="1"/>
          </p:cNvSpPr>
          <p:nvPr>
            <p:ph type="sldNum" sz="quarter" idx="5"/>
          </p:nvPr>
        </p:nvSpPr>
        <p:spPr/>
        <p:txBody>
          <a:bodyPr/>
          <a:lstStyle/>
          <a:p>
            <a:fld id="{EF30EF16-9618-4FE9-B8A3-D6BB0A668EFB}" type="slidenum">
              <a:rPr lang="en-US" smtClean="0"/>
              <a:t>24</a:t>
            </a:fld>
            <a:endParaRPr lang="en-US"/>
          </a:p>
        </p:txBody>
      </p:sp>
    </p:spTree>
    <p:extLst>
      <p:ext uri="{BB962C8B-B14F-4D97-AF65-F5344CB8AC3E}">
        <p14:creationId xmlns:p14="http://schemas.microsoft.com/office/powerpoint/2010/main" val="3788223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the consumer and food safety program, we have four subprograms that each work on a specific section of food safety to ensure that we are providing as must help and information as we can. Today’s Active Managerial Control Course is part of our community outreach and education component. We want to make sure that we are giving you all the information that we possibly can to help you stay in compliance with the food establishment regulations. </a:t>
            </a:r>
            <a:r>
              <a:rPr lang="en-US" sz="1800" kern="100">
                <a:effectLst/>
                <a:latin typeface="Calibri" panose="020F0502020204030204" pitchFamily="34" charset="0"/>
                <a:ea typeface="Calibri" panose="020F0502020204030204" pitchFamily="34" charset="0"/>
                <a:cs typeface="Times New Roman" panose="02020603050405020304" pitchFamily="18" charset="0"/>
              </a:rPr>
              <a:t>Our goal is to work together to keep our community safe and healthy. </a:t>
            </a:r>
          </a:p>
          <a:p>
            <a:endParaRPr lang="en-US"/>
          </a:p>
        </p:txBody>
      </p:sp>
      <p:sp>
        <p:nvSpPr>
          <p:cNvPr id="4" name="Slide Number Placeholder 3"/>
          <p:cNvSpPr>
            <a:spLocks noGrp="1"/>
          </p:cNvSpPr>
          <p:nvPr>
            <p:ph type="sldNum" sz="quarter" idx="5"/>
          </p:nvPr>
        </p:nvSpPr>
        <p:spPr/>
        <p:txBody>
          <a:bodyPr/>
          <a:lstStyle/>
          <a:p>
            <a:fld id="{EF30EF16-9618-4FE9-B8A3-D6BB0A668EFB}" type="slidenum">
              <a:rPr lang="en-US" smtClean="0"/>
              <a:t>3</a:t>
            </a:fld>
            <a:endParaRPr lang="en-US"/>
          </a:p>
        </p:txBody>
      </p:sp>
    </p:spTree>
    <p:extLst>
      <p:ext uri="{BB962C8B-B14F-4D97-AF65-F5344CB8AC3E}">
        <p14:creationId xmlns:p14="http://schemas.microsoft.com/office/powerpoint/2010/main" val="969901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objectives of the course – </a:t>
            </a:r>
          </a:p>
          <a:p>
            <a:endParaRPr lang="en-US" dirty="0"/>
          </a:p>
          <a:p>
            <a:r>
              <a:rPr lang="en-US" dirty="0"/>
              <a:t>Overall the course takes approximately 2 hours to complete depending on how many people are in the class. </a:t>
            </a:r>
          </a:p>
          <a:p>
            <a:endParaRPr lang="en-US" dirty="0"/>
          </a:p>
          <a:p>
            <a:r>
              <a:rPr lang="en-US" dirty="0"/>
              <a:t>We aren’t here to dispute regulations or discuss specific observations from your inspection, but if you do have questions, you are welcome to stay after the course to discuss. </a:t>
            </a:r>
          </a:p>
          <a:p>
            <a:endParaRPr lang="en-US" dirty="0"/>
          </a:p>
          <a:p>
            <a:endParaRPr lang="en-US" dirty="0"/>
          </a:p>
        </p:txBody>
      </p:sp>
      <p:sp>
        <p:nvSpPr>
          <p:cNvPr id="4" name="Slide Number Placeholder 3"/>
          <p:cNvSpPr>
            <a:spLocks noGrp="1"/>
          </p:cNvSpPr>
          <p:nvPr>
            <p:ph type="sldNum" sz="quarter" idx="5"/>
          </p:nvPr>
        </p:nvSpPr>
        <p:spPr/>
        <p:txBody>
          <a:bodyPr/>
          <a:lstStyle/>
          <a:p>
            <a:fld id="{EF30EF16-9618-4FE9-B8A3-D6BB0A668EFB}" type="slidenum">
              <a:rPr lang="en-US" smtClean="0"/>
              <a:t>4</a:t>
            </a:fld>
            <a:endParaRPr lang="en-US"/>
          </a:p>
        </p:txBody>
      </p:sp>
    </p:spTree>
    <p:extLst>
      <p:ext uri="{BB962C8B-B14F-4D97-AF65-F5344CB8AC3E}">
        <p14:creationId xmlns:p14="http://schemas.microsoft.com/office/powerpoint/2010/main" val="2397811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Active Managerial Control?</a:t>
            </a:r>
          </a:p>
          <a:p>
            <a:endParaRPr lang="en-US" dirty="0"/>
          </a:p>
          <a:p>
            <a:pPr defTabSz="924879">
              <a:defRPr/>
            </a:pPr>
            <a:r>
              <a:rPr lang="en-US" dirty="0">
                <a:latin typeface="Times New Roman" panose="02020603050405020304" pitchFamily="18" charset="0"/>
                <a:ea typeface="Calibri" panose="020F0502020204030204" pitchFamily="34" charset="0"/>
              </a:rPr>
              <a:t>“The purposeful incorporation of specific actions or procedures by industry management to attain control over foodborne illness risk factors” (FDA, 2022). </a:t>
            </a:r>
          </a:p>
          <a:p>
            <a:endParaRPr lang="en-US" dirty="0"/>
          </a:p>
          <a:p>
            <a:r>
              <a:rPr lang="en-US" dirty="0"/>
              <a:t>What is Active Managerial Control </a:t>
            </a:r>
            <a:r>
              <a:rPr lang="en-US" i="1" dirty="0"/>
              <a:t>actually</a:t>
            </a:r>
            <a:r>
              <a:rPr lang="en-US" i="0" dirty="0"/>
              <a:t>?</a:t>
            </a:r>
            <a:endParaRPr lang="en-US" dirty="0"/>
          </a:p>
          <a:p>
            <a:endParaRPr lang="en-US" dirty="0"/>
          </a:p>
          <a:p>
            <a:pPr marL="231219" indent="-231219">
              <a:buAutoNum type="arabicPeriod"/>
            </a:pPr>
            <a:r>
              <a:rPr lang="en-US" dirty="0"/>
              <a:t>An investment in your business and the safety of your customers</a:t>
            </a:r>
          </a:p>
          <a:p>
            <a:pPr marL="685036" lvl="1" indent="-231219">
              <a:buAutoNum type="arabicPeriod"/>
            </a:pPr>
            <a:r>
              <a:rPr lang="en-US" dirty="0"/>
              <a:t>Harnessing Active managerial control over food safety in your establishment is an investment of time, but it comes with a large return on investment. Habitual food safety practices means you can focus running your business and your customers can focus on how delicious your food is. </a:t>
            </a:r>
          </a:p>
          <a:p>
            <a:pPr marL="231219" indent="-231219">
              <a:buAutoNum type="arabicPeriod"/>
            </a:pPr>
            <a:r>
              <a:rPr lang="en-US" dirty="0"/>
              <a:t>Creating and supporting a culture of food safety within your establishment</a:t>
            </a:r>
          </a:p>
          <a:p>
            <a:pPr marL="685036" lvl="1" indent="-231219">
              <a:buAutoNum type="arabicPeriod"/>
            </a:pPr>
            <a:r>
              <a:rPr lang="en-US" dirty="0"/>
              <a:t>Creating a culture of food safety means that food safety practices are habitual for your staff, that every staff member genuinely cares about food safety, and that every staff member feels supported in their role to protect food safety. </a:t>
            </a:r>
          </a:p>
          <a:p>
            <a:pPr marL="231219" indent="-231219">
              <a:buAutoNum type="arabicPeriod"/>
            </a:pPr>
            <a:r>
              <a:rPr lang="en-US" dirty="0"/>
              <a:t>A toolbox for information and resources about food safety practices </a:t>
            </a:r>
          </a:p>
          <a:p>
            <a:pPr marL="685036" lvl="1" indent="-231219">
              <a:buAutoNum type="arabicPeriod"/>
            </a:pPr>
            <a:r>
              <a:rPr lang="en-US" dirty="0"/>
              <a:t>The toolbox is an online library of food safety resources that is available 24/7 for you to reference and use for staff training. </a:t>
            </a:r>
          </a:p>
          <a:p>
            <a:pPr marL="231219" indent="-231219">
              <a:buAutoNum type="arabicPeriod"/>
            </a:pPr>
            <a:r>
              <a:rPr lang="en-US" dirty="0"/>
              <a:t>An informed sense of confidence for you AND your staff</a:t>
            </a:r>
          </a:p>
          <a:p>
            <a:pPr marL="685036" lvl="1" indent="-231219">
              <a:buAutoNum type="arabicPeriod"/>
            </a:pPr>
            <a:r>
              <a:rPr lang="en-US" dirty="0"/>
              <a:t>Harnessing AMC means you can take micromanaging and worry out of maintaining food safety.  </a:t>
            </a:r>
          </a:p>
          <a:p>
            <a:pPr marL="231219" indent="-231219">
              <a:buAutoNum type="arabicPeriod"/>
            </a:pPr>
            <a:r>
              <a:rPr lang="en-US" dirty="0"/>
              <a:t>A self-engineered plan for food safety, tailored to your business, that can evolve over time.</a:t>
            </a:r>
          </a:p>
          <a:p>
            <a:pPr marL="685036" lvl="1" indent="-231219">
              <a:buAutoNum type="arabicPeriod"/>
            </a:pPr>
            <a:r>
              <a:rPr lang="en-US" dirty="0"/>
              <a:t>You develop </a:t>
            </a:r>
            <a:r>
              <a:rPr lang="en-US" dirty="0" err="1"/>
              <a:t>amc</a:t>
            </a:r>
            <a:r>
              <a:rPr lang="en-US" dirty="0"/>
              <a:t> in your establishment by developing policies that protect food safety while being practical for you and your business. </a:t>
            </a:r>
          </a:p>
        </p:txBody>
      </p:sp>
      <p:sp>
        <p:nvSpPr>
          <p:cNvPr id="4" name="Slide Number Placeholder 3"/>
          <p:cNvSpPr>
            <a:spLocks noGrp="1"/>
          </p:cNvSpPr>
          <p:nvPr>
            <p:ph type="sldNum" sz="quarter" idx="5"/>
          </p:nvPr>
        </p:nvSpPr>
        <p:spPr/>
        <p:txBody>
          <a:bodyPr/>
          <a:lstStyle/>
          <a:p>
            <a:fld id="{EF30EF16-9618-4FE9-B8A3-D6BB0A668EFB}" type="slidenum">
              <a:rPr lang="en-US" smtClean="0"/>
              <a:t>5</a:t>
            </a:fld>
            <a:endParaRPr lang="en-US"/>
          </a:p>
        </p:txBody>
      </p:sp>
    </p:spTree>
    <p:extLst>
      <p:ext uri="{BB962C8B-B14F-4D97-AF65-F5344CB8AC3E}">
        <p14:creationId xmlns:p14="http://schemas.microsoft.com/office/powerpoint/2010/main" val="2660835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AMC program, we provide you with the tools to be proactive about food safety in your establishment. </a:t>
            </a:r>
          </a:p>
          <a:p>
            <a:endParaRPr lang="en-US" dirty="0"/>
          </a:p>
          <a:p>
            <a:r>
              <a:rPr lang="en-US" dirty="0"/>
              <a:t>Take a minute to look at the graphic displaying some of the most commonly-observed critical violations. Do any of these look familiar? Most likely each of you are here today because one of these violations is routinely observed in your establishment. Active Managerial Control helps you continuously track and stay on top of these issues, so they don’t become a problem for your staff, your customers, or your health permit. </a:t>
            </a:r>
          </a:p>
          <a:p>
            <a:endParaRPr lang="en-US" dirty="0"/>
          </a:p>
          <a:p>
            <a:r>
              <a:rPr lang="en-US" dirty="0"/>
              <a:t>Part of being proactive with food safety is the development of functional policies, training programs, and verification routines for the greatest risk factors in your establishment. While this course facilitates plan development through focused time and information, the most important characteristic of your AMC plan is that it is created by you and is unique to your establishment – because no one knows your practices and facility better than you do. </a:t>
            </a:r>
          </a:p>
          <a:p>
            <a:endParaRPr lang="en-US" dirty="0"/>
          </a:p>
          <a:p>
            <a:endParaRPr lang="en-US" dirty="0"/>
          </a:p>
        </p:txBody>
      </p:sp>
      <p:sp>
        <p:nvSpPr>
          <p:cNvPr id="4" name="Slide Number Placeholder 3"/>
          <p:cNvSpPr>
            <a:spLocks noGrp="1"/>
          </p:cNvSpPr>
          <p:nvPr>
            <p:ph type="sldNum" sz="quarter" idx="5"/>
          </p:nvPr>
        </p:nvSpPr>
        <p:spPr/>
        <p:txBody>
          <a:bodyPr/>
          <a:lstStyle/>
          <a:p>
            <a:fld id="{EF30EF16-9618-4FE9-B8A3-D6BB0A668EFB}" type="slidenum">
              <a:rPr lang="en-US" smtClean="0"/>
              <a:t>6</a:t>
            </a:fld>
            <a:endParaRPr lang="en-US"/>
          </a:p>
        </p:txBody>
      </p:sp>
    </p:spTree>
    <p:extLst>
      <p:ext uri="{BB962C8B-B14F-4D97-AF65-F5344CB8AC3E}">
        <p14:creationId xmlns:p14="http://schemas.microsoft.com/office/powerpoint/2010/main" val="4256452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Active Managerial Control should start at the managerial level and work its way through all levels of staff because functional and sustainable active managerial control is maintained at all levels of staff.  </a:t>
            </a:r>
          </a:p>
          <a:p>
            <a:endParaRPr lang="en-US" dirty="0"/>
          </a:p>
          <a:p>
            <a:r>
              <a:rPr lang="en-US" dirty="0"/>
              <a:t>Managers and persons in charge should lead by example and include key players in the development of food safety plans and procedures. Get to know what works for your staff: how can food safety be both practical and likely. </a:t>
            </a:r>
          </a:p>
          <a:p>
            <a:endParaRPr lang="en-US" dirty="0"/>
          </a:p>
          <a:p>
            <a:r>
              <a:rPr lang="en-US" dirty="0"/>
              <a:t>Active Managerial Control increases food safety in food establishments and sets a clear, designated set of practices and goals. This results in improved confidence for your staff at work, for the security of your business, and for the safety of your customers. </a:t>
            </a:r>
          </a:p>
        </p:txBody>
      </p:sp>
      <p:sp>
        <p:nvSpPr>
          <p:cNvPr id="4" name="Slide Number Placeholder 3"/>
          <p:cNvSpPr>
            <a:spLocks noGrp="1"/>
          </p:cNvSpPr>
          <p:nvPr>
            <p:ph type="sldNum" sz="quarter" idx="5"/>
          </p:nvPr>
        </p:nvSpPr>
        <p:spPr/>
        <p:txBody>
          <a:bodyPr/>
          <a:lstStyle/>
          <a:p>
            <a:fld id="{EF30EF16-9618-4FE9-B8A3-D6BB0A668EFB}" type="slidenum">
              <a:rPr lang="en-US" smtClean="0"/>
              <a:t>7</a:t>
            </a:fld>
            <a:endParaRPr lang="en-US"/>
          </a:p>
        </p:txBody>
      </p:sp>
    </p:spTree>
    <p:extLst>
      <p:ext uri="{BB962C8B-B14F-4D97-AF65-F5344CB8AC3E}">
        <p14:creationId xmlns:p14="http://schemas.microsoft.com/office/powerpoint/2010/main" val="912794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Earlier we looked at the infographic of common critical violations that are observed in food establishments. I want each person to take this opportunity to share what you’ve been challenged by in this business that doesn’t have to do with food safety. Imagine your friend comes to you and says “I want to open a restaurant; it will be the easiest job in the world once I have it opened. I have nothing to worry about.” What would you tell your friend? </a:t>
            </a:r>
          </a:p>
          <a:p>
            <a:endParaRPr lang="en-US" dirty="0"/>
          </a:p>
          <a:p>
            <a:pPr defTabSz="924879">
              <a:defRPr/>
            </a:pPr>
            <a:r>
              <a:rPr lang="en-US" i="1" dirty="0"/>
              <a:t>Each person should share what challenges they face as a manager or owner of a food establishment. Everyone should share so that the people in the class realize that they are not alone in feeling challenged. </a:t>
            </a:r>
          </a:p>
          <a:p>
            <a:endParaRPr lang="en-US" dirty="0"/>
          </a:p>
          <a:p>
            <a:r>
              <a:rPr lang="en-US" dirty="0"/>
              <a:t>I think we can all agree that you face a lot of challenges by owning or managing a restaurant. Challenges like staff shortages, inflation prices on food items, staff turnover – I once inspected a restaurant where they had 40 reservations and two people didn’t show up for their shift. Many of the challenges that you face are out of your control – what is in your control are the practices that support food safety. I know that AMC can seem like one more thing to do. But here is what AMC can do for you:</a:t>
            </a:r>
          </a:p>
          <a:p>
            <a:endParaRPr lang="en-US" dirty="0"/>
          </a:p>
          <a:p>
            <a:r>
              <a:rPr lang="en-US" dirty="0"/>
              <a:t>Raise your hand if you’ve ever felt nervous about a health inspection. With functional and practical food safety policies, you don’t have to worry about an unexpected inspection. Active Managerial Control can take worrying about food safety off your plate. </a:t>
            </a:r>
          </a:p>
          <a:p>
            <a:endParaRPr lang="en-US" dirty="0"/>
          </a:p>
          <a:p>
            <a:r>
              <a:rPr lang="en-US" dirty="0"/>
              <a:t>Active Managerial Control requires that all food handlers are consulted when developing food safety procedures as they are stakeholders for the policy being practical and complete. With AMC, the training for new hires will be thorough and consistent. This improves employee’s buy-in to the practices being instituted, while increasing their confidence in their job duties. AMC procedures are also iterative, meaning that they can change over time. This means that employees can feel comfortable speaking up when a procedure is no longer practical, and they know that they will be answered with meaningful change – creating a more positive and inclusive workplace. </a:t>
            </a:r>
          </a:p>
          <a:p>
            <a:endParaRPr lang="en-US" dirty="0"/>
          </a:p>
          <a:p>
            <a:r>
              <a:rPr lang="en-US" dirty="0"/>
              <a:t>When food spoils, is handled improperly, or is found to be unsafe, then it must be discarded. With how expensive food is, and with what we know about the ecological consequences of food waste, I know that no one in here wants to discard food because it was handled or stored improperly. With Active Managerial Control established in your facility, the likelihood of needing to discard food due to improper handling decreases significantly. </a:t>
            </a:r>
          </a:p>
          <a:p>
            <a:endParaRPr lang="en-US" dirty="0"/>
          </a:p>
          <a:p>
            <a:r>
              <a:rPr lang="en-US" dirty="0"/>
              <a:t>Finally, I think it’s obvious that AMC protects food safety, which in-turn protects your customers and makes sure they come back again. Serving safe food makes the consumer, the health district, and all you folks, happy.  </a:t>
            </a:r>
          </a:p>
        </p:txBody>
      </p:sp>
      <p:sp>
        <p:nvSpPr>
          <p:cNvPr id="4" name="Slide Number Placeholder 3"/>
          <p:cNvSpPr>
            <a:spLocks noGrp="1"/>
          </p:cNvSpPr>
          <p:nvPr>
            <p:ph type="sldNum" sz="quarter" idx="5"/>
          </p:nvPr>
        </p:nvSpPr>
        <p:spPr/>
        <p:txBody>
          <a:bodyPr/>
          <a:lstStyle/>
          <a:p>
            <a:fld id="{EF30EF16-9618-4FE9-B8A3-D6BB0A668EFB}" type="slidenum">
              <a:rPr lang="en-US" smtClean="0"/>
              <a:t>8</a:t>
            </a:fld>
            <a:endParaRPr lang="en-US"/>
          </a:p>
        </p:txBody>
      </p:sp>
    </p:spTree>
    <p:extLst>
      <p:ext uri="{BB962C8B-B14F-4D97-AF65-F5344CB8AC3E}">
        <p14:creationId xmlns:p14="http://schemas.microsoft.com/office/powerpoint/2010/main" val="2814372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food safety important to the public? </a:t>
            </a:r>
          </a:p>
          <a:p>
            <a:endParaRPr lang="en-US" dirty="0"/>
          </a:p>
          <a:p>
            <a:r>
              <a:rPr lang="en-US" dirty="0">
                <a:hlinkClick r:id="rId3"/>
              </a:rPr>
              <a:t>Foodborne Illness Video Testimonials -- Bernadette/Kate Jacobs – YouTube</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F30EF16-9618-4FE9-B8A3-D6BB0A668EFB}" type="slidenum">
              <a:rPr lang="en-US" smtClean="0"/>
              <a:t>9</a:t>
            </a:fld>
            <a:endParaRPr lang="en-US"/>
          </a:p>
        </p:txBody>
      </p:sp>
    </p:spTree>
    <p:extLst>
      <p:ext uri="{BB962C8B-B14F-4D97-AF65-F5344CB8AC3E}">
        <p14:creationId xmlns:p14="http://schemas.microsoft.com/office/powerpoint/2010/main" val="2433238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3779B-DF88-B46F-DCB2-9A090610C7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D387D6-EA40-E7F2-BD8C-CC96644D63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7143E9-AF00-E05C-F699-1396B494A92D}"/>
              </a:ext>
            </a:extLst>
          </p:cNvPr>
          <p:cNvSpPr>
            <a:spLocks noGrp="1"/>
          </p:cNvSpPr>
          <p:nvPr>
            <p:ph type="dt" sz="half" idx="10"/>
          </p:nvPr>
        </p:nvSpPr>
        <p:spPr/>
        <p:txBody>
          <a:bodyPr/>
          <a:lstStyle/>
          <a:p>
            <a:fld id="{105FFE37-194E-4603-A883-F65948730347}" type="datetimeFigureOut">
              <a:rPr lang="en-US" smtClean="0"/>
              <a:t>1/16/2024</a:t>
            </a:fld>
            <a:endParaRPr lang="en-US"/>
          </a:p>
        </p:txBody>
      </p:sp>
      <p:sp>
        <p:nvSpPr>
          <p:cNvPr id="5" name="Footer Placeholder 4">
            <a:extLst>
              <a:ext uri="{FF2B5EF4-FFF2-40B4-BE49-F238E27FC236}">
                <a16:creationId xmlns:a16="http://schemas.microsoft.com/office/drawing/2014/main" id="{483804AB-4477-B41C-AFCC-CCE22324E8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98CB96-FD67-6233-1CBD-6DED60C34C00}"/>
              </a:ext>
            </a:extLst>
          </p:cNvPr>
          <p:cNvSpPr>
            <a:spLocks noGrp="1"/>
          </p:cNvSpPr>
          <p:nvPr>
            <p:ph type="sldNum" sz="quarter" idx="12"/>
          </p:nvPr>
        </p:nvSpPr>
        <p:spPr/>
        <p:txBody>
          <a:bodyPr/>
          <a:lstStyle/>
          <a:p>
            <a:fld id="{9D158142-4363-4C02-890D-4F2C54AE3F81}" type="slidenum">
              <a:rPr lang="en-US" smtClean="0"/>
              <a:t>‹#›</a:t>
            </a:fld>
            <a:endParaRPr lang="en-US"/>
          </a:p>
        </p:txBody>
      </p:sp>
    </p:spTree>
    <p:extLst>
      <p:ext uri="{BB962C8B-B14F-4D97-AF65-F5344CB8AC3E}">
        <p14:creationId xmlns:p14="http://schemas.microsoft.com/office/powerpoint/2010/main" val="2067313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6C910-D27F-5701-A43C-0880DDDA6C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556D4D-AAB4-B68C-3B7A-C9E6171D9F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A89136-B6CA-6F00-4DA1-162CCD05632A}"/>
              </a:ext>
            </a:extLst>
          </p:cNvPr>
          <p:cNvSpPr>
            <a:spLocks noGrp="1"/>
          </p:cNvSpPr>
          <p:nvPr>
            <p:ph type="dt" sz="half" idx="10"/>
          </p:nvPr>
        </p:nvSpPr>
        <p:spPr/>
        <p:txBody>
          <a:bodyPr/>
          <a:lstStyle/>
          <a:p>
            <a:fld id="{105FFE37-194E-4603-A883-F65948730347}" type="datetimeFigureOut">
              <a:rPr lang="en-US" smtClean="0"/>
              <a:t>1/16/2024</a:t>
            </a:fld>
            <a:endParaRPr lang="en-US"/>
          </a:p>
        </p:txBody>
      </p:sp>
      <p:sp>
        <p:nvSpPr>
          <p:cNvPr id="5" name="Footer Placeholder 4">
            <a:extLst>
              <a:ext uri="{FF2B5EF4-FFF2-40B4-BE49-F238E27FC236}">
                <a16:creationId xmlns:a16="http://schemas.microsoft.com/office/drawing/2014/main" id="{DC9160F8-F366-7BA8-D8D9-4260718F66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80DBA3-F1A8-D5D0-7CD9-D14A1B636C95}"/>
              </a:ext>
            </a:extLst>
          </p:cNvPr>
          <p:cNvSpPr>
            <a:spLocks noGrp="1"/>
          </p:cNvSpPr>
          <p:nvPr>
            <p:ph type="sldNum" sz="quarter" idx="12"/>
          </p:nvPr>
        </p:nvSpPr>
        <p:spPr/>
        <p:txBody>
          <a:bodyPr/>
          <a:lstStyle/>
          <a:p>
            <a:fld id="{9D158142-4363-4C02-890D-4F2C54AE3F81}" type="slidenum">
              <a:rPr lang="en-US" smtClean="0"/>
              <a:t>‹#›</a:t>
            </a:fld>
            <a:endParaRPr lang="en-US"/>
          </a:p>
        </p:txBody>
      </p:sp>
    </p:spTree>
    <p:extLst>
      <p:ext uri="{BB962C8B-B14F-4D97-AF65-F5344CB8AC3E}">
        <p14:creationId xmlns:p14="http://schemas.microsoft.com/office/powerpoint/2010/main" val="746177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C205A4-EF27-6DF4-BE6C-7AB366B0F4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129F54-15AA-8DB3-4774-DFC38D37DB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4A1BAB-16E0-60F0-1A37-EDD8B62ED5BF}"/>
              </a:ext>
            </a:extLst>
          </p:cNvPr>
          <p:cNvSpPr>
            <a:spLocks noGrp="1"/>
          </p:cNvSpPr>
          <p:nvPr>
            <p:ph type="dt" sz="half" idx="10"/>
          </p:nvPr>
        </p:nvSpPr>
        <p:spPr/>
        <p:txBody>
          <a:bodyPr/>
          <a:lstStyle/>
          <a:p>
            <a:fld id="{105FFE37-194E-4603-A883-F65948730347}" type="datetimeFigureOut">
              <a:rPr lang="en-US" smtClean="0"/>
              <a:t>1/16/2024</a:t>
            </a:fld>
            <a:endParaRPr lang="en-US"/>
          </a:p>
        </p:txBody>
      </p:sp>
      <p:sp>
        <p:nvSpPr>
          <p:cNvPr id="5" name="Footer Placeholder 4">
            <a:extLst>
              <a:ext uri="{FF2B5EF4-FFF2-40B4-BE49-F238E27FC236}">
                <a16:creationId xmlns:a16="http://schemas.microsoft.com/office/drawing/2014/main" id="{66A33BBA-6EAF-409D-35EF-B0E807D47B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51E78-31DD-6C68-FC97-4F651F0EFD2F}"/>
              </a:ext>
            </a:extLst>
          </p:cNvPr>
          <p:cNvSpPr>
            <a:spLocks noGrp="1"/>
          </p:cNvSpPr>
          <p:nvPr>
            <p:ph type="sldNum" sz="quarter" idx="12"/>
          </p:nvPr>
        </p:nvSpPr>
        <p:spPr/>
        <p:txBody>
          <a:bodyPr/>
          <a:lstStyle/>
          <a:p>
            <a:fld id="{9D158142-4363-4C02-890D-4F2C54AE3F81}" type="slidenum">
              <a:rPr lang="en-US" smtClean="0"/>
              <a:t>‹#›</a:t>
            </a:fld>
            <a:endParaRPr lang="en-US"/>
          </a:p>
        </p:txBody>
      </p:sp>
    </p:spTree>
    <p:extLst>
      <p:ext uri="{BB962C8B-B14F-4D97-AF65-F5344CB8AC3E}">
        <p14:creationId xmlns:p14="http://schemas.microsoft.com/office/powerpoint/2010/main" val="3833760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999602-483C-2DF7-6B5F-E3763424FCCD}"/>
              </a:ext>
            </a:extLst>
          </p:cNvPr>
          <p:cNvPicPr>
            <a:picLocks noChangeAspect="1"/>
          </p:cNvPicPr>
          <p:nvPr userDrawn="1"/>
        </p:nvPicPr>
        <p:blipFill>
          <a:blip r:embed="rId2"/>
          <a:srcRect/>
          <a:stretch/>
        </p:blipFill>
        <p:spPr>
          <a:xfrm>
            <a:off x="3048" y="0"/>
            <a:ext cx="12185904" cy="6858000"/>
          </a:xfrm>
          <a:prstGeom prst="rect">
            <a:avLst/>
          </a:prstGeom>
        </p:spPr>
      </p:pic>
      <p:sp>
        <p:nvSpPr>
          <p:cNvPr id="17" name="Text Placeholder 2">
            <a:extLst>
              <a:ext uri="{FF2B5EF4-FFF2-40B4-BE49-F238E27FC236}">
                <a16:creationId xmlns:a16="http://schemas.microsoft.com/office/drawing/2014/main" id="{65A2E203-EC9E-7E49-A95A-2B01E7430BB5}"/>
              </a:ext>
            </a:extLst>
          </p:cNvPr>
          <p:cNvSpPr>
            <a:spLocks noGrp="1"/>
          </p:cNvSpPr>
          <p:nvPr>
            <p:ph type="body" idx="11" hasCustomPrompt="1"/>
          </p:nvPr>
        </p:nvSpPr>
        <p:spPr>
          <a:xfrm>
            <a:off x="1126229" y="5643674"/>
            <a:ext cx="3422386" cy="358432"/>
          </a:xfrm>
        </p:spPr>
        <p:txBody>
          <a:bodyPr anchor="b">
            <a:noAutofit/>
          </a:bodyPr>
          <a:lstStyle>
            <a:lvl1pPr marL="0" indent="0">
              <a:buNone/>
              <a:defRPr sz="2000" b="1" i="0" spc="0">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Presentation Subhead</a:t>
            </a:r>
          </a:p>
        </p:txBody>
      </p:sp>
      <p:sp>
        <p:nvSpPr>
          <p:cNvPr id="18" name="Title 1">
            <a:extLst>
              <a:ext uri="{FF2B5EF4-FFF2-40B4-BE49-F238E27FC236}">
                <a16:creationId xmlns:a16="http://schemas.microsoft.com/office/drawing/2014/main" id="{415CF0D5-6E74-A946-858E-D2F2A63CE274}"/>
              </a:ext>
            </a:extLst>
          </p:cNvPr>
          <p:cNvSpPr>
            <a:spLocks noGrp="1"/>
          </p:cNvSpPr>
          <p:nvPr>
            <p:ph type="title" hasCustomPrompt="1"/>
          </p:nvPr>
        </p:nvSpPr>
        <p:spPr>
          <a:xfrm>
            <a:off x="1119614" y="4676782"/>
            <a:ext cx="7847606" cy="920607"/>
          </a:xfrm>
        </p:spPr>
        <p:txBody>
          <a:bodyPr>
            <a:noAutofit/>
          </a:bodyPr>
          <a:lstStyle>
            <a:lvl1pPr>
              <a:defRPr sz="5400" b="1" i="0">
                <a:solidFill>
                  <a:schemeClr val="bg1"/>
                </a:solidFill>
                <a:latin typeface="Arial" panose="020B0604020202020204" pitchFamily="34" charset="0"/>
                <a:ea typeface="ROBOTO CONDENSED LIGHT" panose="02000000000000000000" pitchFamily="2" charset="0"/>
                <a:cs typeface="Arial" panose="020B0604020202020204" pitchFamily="34" charset="0"/>
              </a:defRPr>
            </a:lvl1pPr>
          </a:lstStyle>
          <a:p>
            <a:r>
              <a:rPr lang="en-US" dirty="0"/>
              <a:t>Presentation Header</a:t>
            </a:r>
          </a:p>
        </p:txBody>
      </p:sp>
      <p:pic>
        <p:nvPicPr>
          <p:cNvPr id="6" name="Picture 5">
            <a:extLst>
              <a:ext uri="{FF2B5EF4-FFF2-40B4-BE49-F238E27FC236}">
                <a16:creationId xmlns:a16="http://schemas.microsoft.com/office/drawing/2014/main" id="{84103655-3DC7-9069-FB7F-7C9EC8CF8B31}"/>
              </a:ext>
            </a:extLst>
          </p:cNvPr>
          <p:cNvPicPr>
            <a:picLocks noChangeAspect="1"/>
          </p:cNvPicPr>
          <p:nvPr userDrawn="1"/>
        </p:nvPicPr>
        <p:blipFill>
          <a:blip r:embed="rId3"/>
          <a:stretch>
            <a:fillRect/>
          </a:stretch>
        </p:blipFill>
        <p:spPr>
          <a:xfrm>
            <a:off x="859971" y="591726"/>
            <a:ext cx="2623457" cy="528335"/>
          </a:xfrm>
          <a:prstGeom prst="rect">
            <a:avLst/>
          </a:prstGeom>
        </p:spPr>
      </p:pic>
      <p:sp>
        <p:nvSpPr>
          <p:cNvPr id="8" name="Rectangle 7">
            <a:extLst>
              <a:ext uri="{FF2B5EF4-FFF2-40B4-BE49-F238E27FC236}">
                <a16:creationId xmlns:a16="http://schemas.microsoft.com/office/drawing/2014/main" id="{67BE50B9-F4EE-F68A-01FD-E5B30DCCD373}"/>
              </a:ext>
            </a:extLst>
          </p:cNvPr>
          <p:cNvSpPr/>
          <p:nvPr userDrawn="1"/>
        </p:nvSpPr>
        <p:spPr>
          <a:xfrm>
            <a:off x="0" y="0"/>
            <a:ext cx="326571" cy="6858000"/>
          </a:xfrm>
          <a:prstGeom prst="rect">
            <a:avLst/>
          </a:prstGeom>
          <a:solidFill>
            <a:srgbClr val="2835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9585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D1A3E-7691-79B7-C7D6-356F6E9210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34BBE6-A063-AE92-936F-0DA50C582A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D96351-2525-F26D-617B-5BEC6A7E54F6}"/>
              </a:ext>
            </a:extLst>
          </p:cNvPr>
          <p:cNvSpPr>
            <a:spLocks noGrp="1"/>
          </p:cNvSpPr>
          <p:nvPr>
            <p:ph type="dt" sz="half" idx="10"/>
          </p:nvPr>
        </p:nvSpPr>
        <p:spPr/>
        <p:txBody>
          <a:bodyPr/>
          <a:lstStyle/>
          <a:p>
            <a:fld id="{105FFE37-194E-4603-A883-F65948730347}" type="datetimeFigureOut">
              <a:rPr lang="en-US" smtClean="0"/>
              <a:t>1/16/2024</a:t>
            </a:fld>
            <a:endParaRPr lang="en-US"/>
          </a:p>
        </p:txBody>
      </p:sp>
      <p:sp>
        <p:nvSpPr>
          <p:cNvPr id="5" name="Footer Placeholder 4">
            <a:extLst>
              <a:ext uri="{FF2B5EF4-FFF2-40B4-BE49-F238E27FC236}">
                <a16:creationId xmlns:a16="http://schemas.microsoft.com/office/drawing/2014/main" id="{D2A7C6B0-6792-DFE4-C7C4-43F0D2159D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678A70-8880-A707-3C99-7D284C8147B4}"/>
              </a:ext>
            </a:extLst>
          </p:cNvPr>
          <p:cNvSpPr>
            <a:spLocks noGrp="1"/>
          </p:cNvSpPr>
          <p:nvPr>
            <p:ph type="sldNum" sz="quarter" idx="12"/>
          </p:nvPr>
        </p:nvSpPr>
        <p:spPr/>
        <p:txBody>
          <a:bodyPr/>
          <a:lstStyle/>
          <a:p>
            <a:fld id="{9D158142-4363-4C02-890D-4F2C54AE3F81}" type="slidenum">
              <a:rPr lang="en-US" smtClean="0"/>
              <a:t>‹#›</a:t>
            </a:fld>
            <a:endParaRPr lang="en-US"/>
          </a:p>
        </p:txBody>
      </p:sp>
    </p:spTree>
    <p:extLst>
      <p:ext uri="{BB962C8B-B14F-4D97-AF65-F5344CB8AC3E}">
        <p14:creationId xmlns:p14="http://schemas.microsoft.com/office/powerpoint/2010/main" val="2070141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44C69-5522-5CBB-C5E2-6B585BADDB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E46BA4-1638-165F-6376-CD6EFF1004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43C175-DC23-E555-524D-2054942AA869}"/>
              </a:ext>
            </a:extLst>
          </p:cNvPr>
          <p:cNvSpPr>
            <a:spLocks noGrp="1"/>
          </p:cNvSpPr>
          <p:nvPr>
            <p:ph type="dt" sz="half" idx="10"/>
          </p:nvPr>
        </p:nvSpPr>
        <p:spPr/>
        <p:txBody>
          <a:bodyPr/>
          <a:lstStyle/>
          <a:p>
            <a:fld id="{105FFE37-194E-4603-A883-F65948730347}" type="datetimeFigureOut">
              <a:rPr lang="en-US" smtClean="0"/>
              <a:t>1/16/2024</a:t>
            </a:fld>
            <a:endParaRPr lang="en-US"/>
          </a:p>
        </p:txBody>
      </p:sp>
      <p:sp>
        <p:nvSpPr>
          <p:cNvPr id="5" name="Footer Placeholder 4">
            <a:extLst>
              <a:ext uri="{FF2B5EF4-FFF2-40B4-BE49-F238E27FC236}">
                <a16:creationId xmlns:a16="http://schemas.microsoft.com/office/drawing/2014/main" id="{1C1153AE-EA77-3507-085D-0AA780D2F9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FC6507-E374-D0E2-B6C8-4AA0BD79B672}"/>
              </a:ext>
            </a:extLst>
          </p:cNvPr>
          <p:cNvSpPr>
            <a:spLocks noGrp="1"/>
          </p:cNvSpPr>
          <p:nvPr>
            <p:ph type="sldNum" sz="quarter" idx="12"/>
          </p:nvPr>
        </p:nvSpPr>
        <p:spPr/>
        <p:txBody>
          <a:bodyPr/>
          <a:lstStyle/>
          <a:p>
            <a:fld id="{9D158142-4363-4C02-890D-4F2C54AE3F81}" type="slidenum">
              <a:rPr lang="en-US" smtClean="0"/>
              <a:t>‹#›</a:t>
            </a:fld>
            <a:endParaRPr lang="en-US"/>
          </a:p>
        </p:txBody>
      </p:sp>
    </p:spTree>
    <p:extLst>
      <p:ext uri="{BB962C8B-B14F-4D97-AF65-F5344CB8AC3E}">
        <p14:creationId xmlns:p14="http://schemas.microsoft.com/office/powerpoint/2010/main" val="1648307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98678-F8F7-F47D-9148-F7F78B2FD2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B19560-7883-5D12-1E85-DAF28267AA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304D2B-0986-5858-2DD3-A762F56BAE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251947-008E-9A01-F6BB-F094F9CD296A}"/>
              </a:ext>
            </a:extLst>
          </p:cNvPr>
          <p:cNvSpPr>
            <a:spLocks noGrp="1"/>
          </p:cNvSpPr>
          <p:nvPr>
            <p:ph type="dt" sz="half" idx="10"/>
          </p:nvPr>
        </p:nvSpPr>
        <p:spPr/>
        <p:txBody>
          <a:bodyPr/>
          <a:lstStyle/>
          <a:p>
            <a:fld id="{105FFE37-194E-4603-A883-F65948730347}" type="datetimeFigureOut">
              <a:rPr lang="en-US" smtClean="0"/>
              <a:t>1/16/2024</a:t>
            </a:fld>
            <a:endParaRPr lang="en-US"/>
          </a:p>
        </p:txBody>
      </p:sp>
      <p:sp>
        <p:nvSpPr>
          <p:cNvPr id="6" name="Footer Placeholder 5">
            <a:extLst>
              <a:ext uri="{FF2B5EF4-FFF2-40B4-BE49-F238E27FC236}">
                <a16:creationId xmlns:a16="http://schemas.microsoft.com/office/drawing/2014/main" id="{96E6A6BC-F4FD-9766-41BB-F0D8E4A1C5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508190-41B3-8C99-EDD5-8DD1C8C3E01F}"/>
              </a:ext>
            </a:extLst>
          </p:cNvPr>
          <p:cNvSpPr>
            <a:spLocks noGrp="1"/>
          </p:cNvSpPr>
          <p:nvPr>
            <p:ph type="sldNum" sz="quarter" idx="12"/>
          </p:nvPr>
        </p:nvSpPr>
        <p:spPr/>
        <p:txBody>
          <a:bodyPr/>
          <a:lstStyle/>
          <a:p>
            <a:fld id="{9D158142-4363-4C02-890D-4F2C54AE3F81}" type="slidenum">
              <a:rPr lang="en-US" smtClean="0"/>
              <a:t>‹#›</a:t>
            </a:fld>
            <a:endParaRPr lang="en-US"/>
          </a:p>
        </p:txBody>
      </p:sp>
    </p:spTree>
    <p:extLst>
      <p:ext uri="{BB962C8B-B14F-4D97-AF65-F5344CB8AC3E}">
        <p14:creationId xmlns:p14="http://schemas.microsoft.com/office/powerpoint/2010/main" val="1841164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A6143-793B-3EA1-3963-E6A6333234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E00065-A35F-F81F-2121-ECAAEBD3A8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65E5B4-9997-F48A-4987-B4B3FF7A9C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B787C3-B271-1458-33C2-09D2BC5C13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294326-0FF9-4480-7C21-CFD4C920CA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86204D-086D-EC58-F94A-4A7DF7991A5B}"/>
              </a:ext>
            </a:extLst>
          </p:cNvPr>
          <p:cNvSpPr>
            <a:spLocks noGrp="1"/>
          </p:cNvSpPr>
          <p:nvPr>
            <p:ph type="dt" sz="half" idx="10"/>
          </p:nvPr>
        </p:nvSpPr>
        <p:spPr/>
        <p:txBody>
          <a:bodyPr/>
          <a:lstStyle/>
          <a:p>
            <a:fld id="{105FFE37-194E-4603-A883-F65948730347}" type="datetimeFigureOut">
              <a:rPr lang="en-US" smtClean="0"/>
              <a:t>1/16/2024</a:t>
            </a:fld>
            <a:endParaRPr lang="en-US"/>
          </a:p>
        </p:txBody>
      </p:sp>
      <p:sp>
        <p:nvSpPr>
          <p:cNvPr id="8" name="Footer Placeholder 7">
            <a:extLst>
              <a:ext uri="{FF2B5EF4-FFF2-40B4-BE49-F238E27FC236}">
                <a16:creationId xmlns:a16="http://schemas.microsoft.com/office/drawing/2014/main" id="{E37AC4C1-F7C3-4FB1-0387-FBAF345ED4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645151-B0DD-6E84-2762-29E07FED01DD}"/>
              </a:ext>
            </a:extLst>
          </p:cNvPr>
          <p:cNvSpPr>
            <a:spLocks noGrp="1"/>
          </p:cNvSpPr>
          <p:nvPr>
            <p:ph type="sldNum" sz="quarter" idx="12"/>
          </p:nvPr>
        </p:nvSpPr>
        <p:spPr/>
        <p:txBody>
          <a:bodyPr/>
          <a:lstStyle/>
          <a:p>
            <a:fld id="{9D158142-4363-4C02-890D-4F2C54AE3F81}" type="slidenum">
              <a:rPr lang="en-US" smtClean="0"/>
              <a:t>‹#›</a:t>
            </a:fld>
            <a:endParaRPr lang="en-US"/>
          </a:p>
        </p:txBody>
      </p:sp>
    </p:spTree>
    <p:extLst>
      <p:ext uri="{BB962C8B-B14F-4D97-AF65-F5344CB8AC3E}">
        <p14:creationId xmlns:p14="http://schemas.microsoft.com/office/powerpoint/2010/main" val="2547593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79310-E27D-76E2-4824-9070CB177A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8F4763-4CF7-1E6E-39EB-4E9BBC523300}"/>
              </a:ext>
            </a:extLst>
          </p:cNvPr>
          <p:cNvSpPr>
            <a:spLocks noGrp="1"/>
          </p:cNvSpPr>
          <p:nvPr>
            <p:ph type="dt" sz="half" idx="10"/>
          </p:nvPr>
        </p:nvSpPr>
        <p:spPr/>
        <p:txBody>
          <a:bodyPr/>
          <a:lstStyle/>
          <a:p>
            <a:fld id="{105FFE37-194E-4603-A883-F65948730347}" type="datetimeFigureOut">
              <a:rPr lang="en-US" smtClean="0"/>
              <a:t>1/16/2024</a:t>
            </a:fld>
            <a:endParaRPr lang="en-US"/>
          </a:p>
        </p:txBody>
      </p:sp>
      <p:sp>
        <p:nvSpPr>
          <p:cNvPr id="4" name="Footer Placeholder 3">
            <a:extLst>
              <a:ext uri="{FF2B5EF4-FFF2-40B4-BE49-F238E27FC236}">
                <a16:creationId xmlns:a16="http://schemas.microsoft.com/office/drawing/2014/main" id="{E8782C9C-9C20-49F5-34F2-4D009742F8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17B4AE-8BC9-8814-BAE9-C2B2BCF44AF6}"/>
              </a:ext>
            </a:extLst>
          </p:cNvPr>
          <p:cNvSpPr>
            <a:spLocks noGrp="1"/>
          </p:cNvSpPr>
          <p:nvPr>
            <p:ph type="sldNum" sz="quarter" idx="12"/>
          </p:nvPr>
        </p:nvSpPr>
        <p:spPr/>
        <p:txBody>
          <a:bodyPr/>
          <a:lstStyle/>
          <a:p>
            <a:fld id="{9D158142-4363-4C02-890D-4F2C54AE3F81}" type="slidenum">
              <a:rPr lang="en-US" smtClean="0"/>
              <a:t>‹#›</a:t>
            </a:fld>
            <a:endParaRPr lang="en-US"/>
          </a:p>
        </p:txBody>
      </p:sp>
    </p:spTree>
    <p:extLst>
      <p:ext uri="{BB962C8B-B14F-4D97-AF65-F5344CB8AC3E}">
        <p14:creationId xmlns:p14="http://schemas.microsoft.com/office/powerpoint/2010/main" val="561062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87858A-E763-C5BA-CC97-E89B639548A1}"/>
              </a:ext>
            </a:extLst>
          </p:cNvPr>
          <p:cNvSpPr>
            <a:spLocks noGrp="1"/>
          </p:cNvSpPr>
          <p:nvPr>
            <p:ph type="dt" sz="half" idx="10"/>
          </p:nvPr>
        </p:nvSpPr>
        <p:spPr/>
        <p:txBody>
          <a:bodyPr/>
          <a:lstStyle/>
          <a:p>
            <a:fld id="{105FFE37-194E-4603-A883-F65948730347}" type="datetimeFigureOut">
              <a:rPr lang="en-US" smtClean="0"/>
              <a:t>1/16/2024</a:t>
            </a:fld>
            <a:endParaRPr lang="en-US"/>
          </a:p>
        </p:txBody>
      </p:sp>
      <p:sp>
        <p:nvSpPr>
          <p:cNvPr id="3" name="Footer Placeholder 2">
            <a:extLst>
              <a:ext uri="{FF2B5EF4-FFF2-40B4-BE49-F238E27FC236}">
                <a16:creationId xmlns:a16="http://schemas.microsoft.com/office/drawing/2014/main" id="{67B9A90B-4AC3-48C3-F8B9-7072167780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EF7E5C-6E9D-D585-80F6-D3CAF7F7E571}"/>
              </a:ext>
            </a:extLst>
          </p:cNvPr>
          <p:cNvSpPr>
            <a:spLocks noGrp="1"/>
          </p:cNvSpPr>
          <p:nvPr>
            <p:ph type="sldNum" sz="quarter" idx="12"/>
          </p:nvPr>
        </p:nvSpPr>
        <p:spPr/>
        <p:txBody>
          <a:bodyPr/>
          <a:lstStyle/>
          <a:p>
            <a:fld id="{9D158142-4363-4C02-890D-4F2C54AE3F81}" type="slidenum">
              <a:rPr lang="en-US" smtClean="0"/>
              <a:t>‹#›</a:t>
            </a:fld>
            <a:endParaRPr lang="en-US"/>
          </a:p>
        </p:txBody>
      </p:sp>
    </p:spTree>
    <p:extLst>
      <p:ext uri="{BB962C8B-B14F-4D97-AF65-F5344CB8AC3E}">
        <p14:creationId xmlns:p14="http://schemas.microsoft.com/office/powerpoint/2010/main" val="3385953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73C97-DDF9-64A9-FBC6-2F25B5611C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8473D4-E051-A49B-ABEF-6962E10B81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069255-AA4B-F93E-E3E7-B5D1D8C183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F9CB53-8FB8-7CAD-50FF-90ED9651C7B1}"/>
              </a:ext>
            </a:extLst>
          </p:cNvPr>
          <p:cNvSpPr>
            <a:spLocks noGrp="1"/>
          </p:cNvSpPr>
          <p:nvPr>
            <p:ph type="dt" sz="half" idx="10"/>
          </p:nvPr>
        </p:nvSpPr>
        <p:spPr/>
        <p:txBody>
          <a:bodyPr/>
          <a:lstStyle/>
          <a:p>
            <a:fld id="{105FFE37-194E-4603-A883-F65948730347}" type="datetimeFigureOut">
              <a:rPr lang="en-US" smtClean="0"/>
              <a:t>1/16/2024</a:t>
            </a:fld>
            <a:endParaRPr lang="en-US"/>
          </a:p>
        </p:txBody>
      </p:sp>
      <p:sp>
        <p:nvSpPr>
          <p:cNvPr id="6" name="Footer Placeholder 5">
            <a:extLst>
              <a:ext uri="{FF2B5EF4-FFF2-40B4-BE49-F238E27FC236}">
                <a16:creationId xmlns:a16="http://schemas.microsoft.com/office/drawing/2014/main" id="{18FE9C92-AAA9-579E-458D-959DCF0FD0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F0E21E-06C9-D4C8-053F-AFBEF84E4EBF}"/>
              </a:ext>
            </a:extLst>
          </p:cNvPr>
          <p:cNvSpPr>
            <a:spLocks noGrp="1"/>
          </p:cNvSpPr>
          <p:nvPr>
            <p:ph type="sldNum" sz="quarter" idx="12"/>
          </p:nvPr>
        </p:nvSpPr>
        <p:spPr/>
        <p:txBody>
          <a:bodyPr/>
          <a:lstStyle/>
          <a:p>
            <a:fld id="{9D158142-4363-4C02-890D-4F2C54AE3F81}" type="slidenum">
              <a:rPr lang="en-US" smtClean="0"/>
              <a:t>‹#›</a:t>
            </a:fld>
            <a:endParaRPr lang="en-US"/>
          </a:p>
        </p:txBody>
      </p:sp>
    </p:spTree>
    <p:extLst>
      <p:ext uri="{BB962C8B-B14F-4D97-AF65-F5344CB8AC3E}">
        <p14:creationId xmlns:p14="http://schemas.microsoft.com/office/powerpoint/2010/main" val="478704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C07CC-5157-2673-F150-B7EA5E7D57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EBEC73-AFF6-24CC-58F9-9FFD3BB72D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B3B86B-68D1-7BAC-440E-C90A1A0222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46ADF-1FDC-C57B-962E-D229942BA51E}"/>
              </a:ext>
            </a:extLst>
          </p:cNvPr>
          <p:cNvSpPr>
            <a:spLocks noGrp="1"/>
          </p:cNvSpPr>
          <p:nvPr>
            <p:ph type="dt" sz="half" idx="10"/>
          </p:nvPr>
        </p:nvSpPr>
        <p:spPr/>
        <p:txBody>
          <a:bodyPr/>
          <a:lstStyle/>
          <a:p>
            <a:fld id="{105FFE37-194E-4603-A883-F65948730347}" type="datetimeFigureOut">
              <a:rPr lang="en-US" smtClean="0"/>
              <a:t>1/16/2024</a:t>
            </a:fld>
            <a:endParaRPr lang="en-US"/>
          </a:p>
        </p:txBody>
      </p:sp>
      <p:sp>
        <p:nvSpPr>
          <p:cNvPr id="6" name="Footer Placeholder 5">
            <a:extLst>
              <a:ext uri="{FF2B5EF4-FFF2-40B4-BE49-F238E27FC236}">
                <a16:creationId xmlns:a16="http://schemas.microsoft.com/office/drawing/2014/main" id="{2409AF46-019F-B08D-5E31-0733F0E2B9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996350-484D-728F-53B2-1B88581FB351}"/>
              </a:ext>
            </a:extLst>
          </p:cNvPr>
          <p:cNvSpPr>
            <a:spLocks noGrp="1"/>
          </p:cNvSpPr>
          <p:nvPr>
            <p:ph type="sldNum" sz="quarter" idx="12"/>
          </p:nvPr>
        </p:nvSpPr>
        <p:spPr/>
        <p:txBody>
          <a:bodyPr/>
          <a:lstStyle/>
          <a:p>
            <a:fld id="{9D158142-4363-4C02-890D-4F2C54AE3F81}" type="slidenum">
              <a:rPr lang="en-US" smtClean="0"/>
              <a:t>‹#›</a:t>
            </a:fld>
            <a:endParaRPr lang="en-US"/>
          </a:p>
        </p:txBody>
      </p:sp>
    </p:spTree>
    <p:extLst>
      <p:ext uri="{BB962C8B-B14F-4D97-AF65-F5344CB8AC3E}">
        <p14:creationId xmlns:p14="http://schemas.microsoft.com/office/powerpoint/2010/main" val="666965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4E3D54-8274-04F5-FF22-786863C003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5D748E-B433-3E70-8A7A-9696FB4CA5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4ECCED-7041-1842-F141-5F7428207F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5FFE37-194E-4603-A883-F65948730347}" type="datetimeFigureOut">
              <a:rPr lang="en-US" smtClean="0"/>
              <a:t>1/16/2024</a:t>
            </a:fld>
            <a:endParaRPr lang="en-US"/>
          </a:p>
        </p:txBody>
      </p:sp>
      <p:sp>
        <p:nvSpPr>
          <p:cNvPr id="5" name="Footer Placeholder 4">
            <a:extLst>
              <a:ext uri="{FF2B5EF4-FFF2-40B4-BE49-F238E27FC236}">
                <a16:creationId xmlns:a16="http://schemas.microsoft.com/office/drawing/2014/main" id="{37F57F7C-F3D5-3BA7-966E-84432C8D91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FDE2653-825E-0A39-06BB-50AD8B6686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158142-4363-4C02-890D-4F2C54AE3F81}" type="slidenum">
              <a:rPr lang="en-US" smtClean="0"/>
              <a:t>‹#›</a:t>
            </a:fld>
            <a:endParaRPr lang="en-US"/>
          </a:p>
        </p:txBody>
      </p:sp>
    </p:spTree>
    <p:extLst>
      <p:ext uri="{BB962C8B-B14F-4D97-AF65-F5344CB8AC3E}">
        <p14:creationId xmlns:p14="http://schemas.microsoft.com/office/powerpoint/2010/main" val="1982703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6.png"/><Relationship Id="rId7" Type="http://schemas.openxmlformats.org/officeDocument/2006/relationships/diagramColors" Target="../diagrams/colors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hyperlink" Target="https://www.washoecounty.gov/health/programs-and-services/environmental-health/index.php"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2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5.emf"/></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hyperlink" Target="mailto:foodsafety@washoecounty.gov"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hyperlink" Target="https://www.washoecounty.gov/health/programs-and-services/environmental-health/food-protection-services/index.php"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3" Type="http://schemas.openxmlformats.org/officeDocument/2006/relationships/image" Target="../media/image5.png"/><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5ASFXImyeLE?feature=oembed" TargetMode="External"/><Relationship Id="rId6" Type="http://schemas.openxmlformats.org/officeDocument/2006/relationships/image" Target="../media/image4.png"/><Relationship Id="rId5" Type="http://schemas.openxmlformats.org/officeDocument/2006/relationships/image" Target="../media/image20.jpeg"/><Relationship Id="rId4" Type="http://schemas.openxmlformats.org/officeDocument/2006/relationships/hyperlink" Target="https://www.youtube.com/watch?v=5ASFXImyeLE&amp;t=217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2C92B0-4E6F-2796-0819-2A58509E7169}"/>
              </a:ext>
            </a:extLst>
          </p:cNvPr>
          <p:cNvSpPr>
            <a:spLocks noGrp="1"/>
          </p:cNvSpPr>
          <p:nvPr>
            <p:ph type="body" idx="11"/>
          </p:nvPr>
        </p:nvSpPr>
        <p:spPr>
          <a:xfrm>
            <a:off x="2899913" y="5016500"/>
            <a:ext cx="6392171" cy="1671406"/>
          </a:xfrm>
        </p:spPr>
        <p:txBody>
          <a:bodyPr/>
          <a:lstStyle/>
          <a:p>
            <a:pPr algn="ctr"/>
            <a:r>
              <a:rPr lang="en-US" dirty="0"/>
              <a:t>Northern Nevada Public Health</a:t>
            </a:r>
          </a:p>
          <a:p>
            <a:pPr algn="ctr"/>
            <a:r>
              <a:rPr lang="en-US" dirty="0"/>
              <a:t>Environmental Health Services </a:t>
            </a:r>
          </a:p>
          <a:p>
            <a:pPr algn="ctr"/>
            <a:r>
              <a:rPr lang="en-US" dirty="0"/>
              <a:t>Consumer &amp; Food Protection Program</a:t>
            </a:r>
          </a:p>
          <a:p>
            <a:endParaRPr lang="en-US" dirty="0"/>
          </a:p>
        </p:txBody>
      </p:sp>
      <p:pic>
        <p:nvPicPr>
          <p:cNvPr id="6" name="Picture 5" descr="A logo with a black background&#10;&#10;Description automatically generated">
            <a:extLst>
              <a:ext uri="{FF2B5EF4-FFF2-40B4-BE49-F238E27FC236}">
                <a16:creationId xmlns:a16="http://schemas.microsoft.com/office/drawing/2014/main" id="{9B3124D0-A187-9827-D751-90CD8FC40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2041" y="1458745"/>
            <a:ext cx="7127913" cy="3661109"/>
          </a:xfrm>
          <a:prstGeom prst="rect">
            <a:avLst/>
          </a:prstGeom>
        </p:spPr>
      </p:pic>
      <p:pic>
        <p:nvPicPr>
          <p:cNvPr id="11" name="Picture 10" descr="A logo with a black background&#10;&#10;Description automatically generated">
            <a:extLst>
              <a:ext uri="{FF2B5EF4-FFF2-40B4-BE49-F238E27FC236}">
                <a16:creationId xmlns:a16="http://schemas.microsoft.com/office/drawing/2014/main" id="{775100EB-6D30-7D70-A754-4389BBB07E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2040" y="1458745"/>
            <a:ext cx="7127913" cy="3661109"/>
          </a:xfrm>
          <a:prstGeom prst="rect">
            <a:avLst/>
          </a:prstGeom>
          <a:effectLst>
            <a:glow>
              <a:schemeClr val="bg1">
                <a:alpha val="0"/>
              </a:schemeClr>
            </a:glow>
            <a:softEdge rad="0"/>
          </a:effectLst>
        </p:spPr>
      </p:pic>
    </p:spTree>
    <p:extLst>
      <p:ext uri="{BB962C8B-B14F-4D97-AF65-F5344CB8AC3E}">
        <p14:creationId xmlns:p14="http://schemas.microsoft.com/office/powerpoint/2010/main" val="2507430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7C8B09BC-3621-718C-C50A-6E771C7F93E6}"/>
              </a:ext>
            </a:extLst>
          </p:cNvPr>
          <p:cNvSpPr/>
          <p:nvPr/>
        </p:nvSpPr>
        <p:spPr>
          <a:xfrm>
            <a:off x="7687724" y="548641"/>
            <a:ext cx="2606034" cy="2485734"/>
          </a:xfrm>
          <a:custGeom>
            <a:avLst/>
            <a:gdLst>
              <a:gd name="connsiteX0" fmla="*/ 0 w 2574624"/>
              <a:gd name="connsiteY0" fmla="*/ 2437559 h 2437559"/>
              <a:gd name="connsiteX1" fmla="*/ 1287312 w 2574624"/>
              <a:gd name="connsiteY1" fmla="*/ 0 h 2437559"/>
              <a:gd name="connsiteX2" fmla="*/ 1287312 w 2574624"/>
              <a:gd name="connsiteY2" fmla="*/ 0 h 2437559"/>
              <a:gd name="connsiteX3" fmla="*/ 2574624 w 2574624"/>
              <a:gd name="connsiteY3" fmla="*/ 2437559 h 2437559"/>
              <a:gd name="connsiteX4" fmla="*/ 0 w 2574624"/>
              <a:gd name="connsiteY4" fmla="*/ 2437559 h 2437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4624" h="2437559">
                <a:moveTo>
                  <a:pt x="0" y="2437559"/>
                </a:moveTo>
                <a:lnTo>
                  <a:pt x="1287312" y="0"/>
                </a:lnTo>
                <a:lnTo>
                  <a:pt x="1287312" y="0"/>
                </a:lnTo>
                <a:lnTo>
                  <a:pt x="2574624" y="2437559"/>
                </a:lnTo>
                <a:lnTo>
                  <a:pt x="0" y="2437559"/>
                </a:lnTo>
                <a:close/>
              </a:path>
            </a:pathLst>
          </a:custGeom>
          <a:solidFill>
            <a:srgbClr val="C84340"/>
          </a:solidFill>
          <a:ln w="762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0640" tIns="40640" rIns="40640" bIns="40640" numCol="1" spcCol="1270" anchor="ctr" anchorCtr="0">
            <a:noAutofit/>
          </a:bodyPr>
          <a:lstStyle/>
          <a:p>
            <a:pPr marL="0" lvl="0" indent="0" algn="ctr" defTabSz="1422400">
              <a:lnSpc>
                <a:spcPct val="100000"/>
              </a:lnSpc>
              <a:spcBef>
                <a:spcPct val="0"/>
              </a:spcBef>
              <a:spcAft>
                <a:spcPct val="35000"/>
              </a:spcAft>
              <a:buNone/>
            </a:pPr>
            <a:endParaRPr lang="en-US" sz="3200" kern="1200" dirty="0"/>
          </a:p>
          <a:p>
            <a:pPr marL="0" lvl="0" indent="0" algn="ctr" defTabSz="1422400">
              <a:lnSpc>
                <a:spcPct val="100000"/>
              </a:lnSpc>
              <a:spcBef>
                <a:spcPct val="0"/>
              </a:spcBef>
              <a:spcAft>
                <a:spcPct val="35000"/>
              </a:spcAft>
              <a:buNone/>
            </a:pPr>
            <a:endParaRPr lang="en-US" sz="3200" kern="1200" dirty="0"/>
          </a:p>
          <a:p>
            <a:pPr marL="0" lvl="0" indent="0" algn="ctr" defTabSz="1422400">
              <a:lnSpc>
                <a:spcPct val="100000"/>
              </a:lnSpc>
              <a:spcBef>
                <a:spcPct val="0"/>
              </a:spcBef>
              <a:spcAft>
                <a:spcPct val="35000"/>
              </a:spcAft>
              <a:buNone/>
            </a:pPr>
            <a:endParaRPr lang="en-US" sz="2800" b="1" kern="1200" dirty="0"/>
          </a:p>
          <a:p>
            <a:pPr marL="0" lvl="0" indent="0" algn="ctr" defTabSz="1422400">
              <a:lnSpc>
                <a:spcPct val="100000"/>
              </a:lnSpc>
              <a:spcBef>
                <a:spcPct val="0"/>
              </a:spcBef>
              <a:spcAft>
                <a:spcPct val="35000"/>
              </a:spcAft>
              <a:buNone/>
            </a:pPr>
            <a:r>
              <a:rPr lang="en-US" sz="2800" b="1" kern="1200" dirty="0">
                <a:solidFill>
                  <a:schemeClr val="tx1"/>
                </a:solidFill>
              </a:rPr>
              <a:t>Verification</a:t>
            </a:r>
            <a:endParaRPr lang="en-US" sz="3200" b="1" kern="1200" dirty="0">
              <a:solidFill>
                <a:schemeClr val="tx1"/>
              </a:solidFill>
            </a:endParaRPr>
          </a:p>
        </p:txBody>
      </p:sp>
      <p:sp>
        <p:nvSpPr>
          <p:cNvPr id="7" name="Freeform: Shape 6">
            <a:extLst>
              <a:ext uri="{FF2B5EF4-FFF2-40B4-BE49-F238E27FC236}">
                <a16:creationId xmlns:a16="http://schemas.microsoft.com/office/drawing/2014/main" id="{8A686E16-1087-A24B-2B7E-4D9AB192278A}"/>
              </a:ext>
            </a:extLst>
          </p:cNvPr>
          <p:cNvSpPr/>
          <p:nvPr/>
        </p:nvSpPr>
        <p:spPr>
          <a:xfrm>
            <a:off x="6898671" y="2986199"/>
            <a:ext cx="4203391" cy="1523621"/>
          </a:xfrm>
          <a:custGeom>
            <a:avLst/>
            <a:gdLst>
              <a:gd name="connsiteX0" fmla="*/ 0 w 4152729"/>
              <a:gd name="connsiteY0" fmla="*/ 1494092 h 1494092"/>
              <a:gd name="connsiteX1" fmla="*/ 789060 w 4152729"/>
              <a:gd name="connsiteY1" fmla="*/ 0 h 1494092"/>
              <a:gd name="connsiteX2" fmla="*/ 3363669 w 4152729"/>
              <a:gd name="connsiteY2" fmla="*/ 0 h 1494092"/>
              <a:gd name="connsiteX3" fmla="*/ 4152729 w 4152729"/>
              <a:gd name="connsiteY3" fmla="*/ 1494092 h 1494092"/>
              <a:gd name="connsiteX4" fmla="*/ 0 w 4152729"/>
              <a:gd name="connsiteY4" fmla="*/ 1494092 h 1494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2729" h="1494092">
                <a:moveTo>
                  <a:pt x="0" y="1494092"/>
                </a:moveTo>
                <a:lnTo>
                  <a:pt x="789060" y="0"/>
                </a:lnTo>
                <a:lnTo>
                  <a:pt x="3363669" y="0"/>
                </a:lnTo>
                <a:lnTo>
                  <a:pt x="4152729" y="1494092"/>
                </a:lnTo>
                <a:lnTo>
                  <a:pt x="0" y="1494092"/>
                </a:lnTo>
                <a:close/>
              </a:path>
            </a:pathLst>
          </a:custGeom>
          <a:solidFill>
            <a:schemeClr val="accent4">
              <a:lumMod val="60000"/>
              <a:lumOff val="40000"/>
            </a:schemeClr>
          </a:solidFill>
          <a:ln w="762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67368" tIns="40640" rIns="767367"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tx1"/>
                </a:solidFill>
              </a:rPr>
              <a:t>Training</a:t>
            </a:r>
          </a:p>
        </p:txBody>
      </p:sp>
      <p:sp>
        <p:nvSpPr>
          <p:cNvPr id="8" name="Freeform: Shape 7">
            <a:extLst>
              <a:ext uri="{FF2B5EF4-FFF2-40B4-BE49-F238E27FC236}">
                <a16:creationId xmlns:a16="http://schemas.microsoft.com/office/drawing/2014/main" id="{32E7459C-46D1-BD18-C7A6-E4660C5F56DB}"/>
              </a:ext>
            </a:extLst>
          </p:cNvPr>
          <p:cNvSpPr/>
          <p:nvPr/>
        </p:nvSpPr>
        <p:spPr>
          <a:xfrm>
            <a:off x="5995863" y="4480292"/>
            <a:ext cx="6031037" cy="1743278"/>
          </a:xfrm>
          <a:custGeom>
            <a:avLst/>
            <a:gdLst>
              <a:gd name="connsiteX0" fmla="*/ 0 w 5958347"/>
              <a:gd name="connsiteY0" fmla="*/ 1709492 h 1709492"/>
              <a:gd name="connsiteX1" fmla="*/ 902817 w 5958347"/>
              <a:gd name="connsiteY1" fmla="*/ 0 h 1709492"/>
              <a:gd name="connsiteX2" fmla="*/ 5055530 w 5958347"/>
              <a:gd name="connsiteY2" fmla="*/ 0 h 1709492"/>
              <a:gd name="connsiteX3" fmla="*/ 5958347 w 5958347"/>
              <a:gd name="connsiteY3" fmla="*/ 1709492 h 1709492"/>
              <a:gd name="connsiteX4" fmla="*/ 0 w 5958347"/>
              <a:gd name="connsiteY4" fmla="*/ 1709492 h 170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8347" h="1709492">
                <a:moveTo>
                  <a:pt x="0" y="1709492"/>
                </a:moveTo>
                <a:lnTo>
                  <a:pt x="902817" y="0"/>
                </a:lnTo>
                <a:lnTo>
                  <a:pt x="5055530" y="0"/>
                </a:lnTo>
                <a:lnTo>
                  <a:pt x="5958347" y="1709492"/>
                </a:lnTo>
                <a:lnTo>
                  <a:pt x="0" y="1709492"/>
                </a:lnTo>
                <a:close/>
              </a:path>
            </a:pathLst>
          </a:custGeom>
          <a:solidFill>
            <a:schemeClr val="accent6">
              <a:lumMod val="75000"/>
            </a:schemeClr>
          </a:solidFill>
          <a:ln w="762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83350" tIns="40640" rIns="1083352"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tx1"/>
                </a:solidFill>
              </a:rPr>
              <a:t>Procedures</a:t>
            </a:r>
          </a:p>
        </p:txBody>
      </p:sp>
      <p:sp>
        <p:nvSpPr>
          <p:cNvPr id="2" name="Title 1">
            <a:extLst>
              <a:ext uri="{FF2B5EF4-FFF2-40B4-BE49-F238E27FC236}">
                <a16:creationId xmlns:a16="http://schemas.microsoft.com/office/drawing/2014/main" id="{76DA3F03-9D22-336F-AE4F-0B531C4F638E}"/>
              </a:ext>
            </a:extLst>
          </p:cNvPr>
          <p:cNvSpPr>
            <a:spLocks noGrp="1"/>
          </p:cNvSpPr>
          <p:nvPr>
            <p:ph type="title"/>
          </p:nvPr>
        </p:nvSpPr>
        <p:spPr>
          <a:xfrm>
            <a:off x="928232" y="232014"/>
            <a:ext cx="6714403" cy="1325563"/>
          </a:xfrm>
        </p:spPr>
        <p:txBody>
          <a:bodyPr/>
          <a:lstStyle/>
          <a:p>
            <a:r>
              <a:rPr lang="en-US" b="1" dirty="0">
                <a:solidFill>
                  <a:srgbClr val="002060"/>
                </a:solidFill>
                <a:latin typeface="Arial" panose="020B0604020202020204" pitchFamily="34" charset="0"/>
                <a:cs typeface="Arial" panose="020B0604020202020204" pitchFamily="34" charset="0"/>
              </a:rPr>
              <a:t>Writing an AMC Policy</a:t>
            </a:r>
          </a:p>
        </p:txBody>
      </p:sp>
      <p:sp>
        <p:nvSpPr>
          <p:cNvPr id="3" name="Content Placeholder 2">
            <a:extLst>
              <a:ext uri="{FF2B5EF4-FFF2-40B4-BE49-F238E27FC236}">
                <a16:creationId xmlns:a16="http://schemas.microsoft.com/office/drawing/2014/main" id="{5D3C508D-E70A-1A89-B08C-0A65BF3F57F1}"/>
              </a:ext>
            </a:extLst>
          </p:cNvPr>
          <p:cNvSpPr>
            <a:spLocks noGrp="1"/>
          </p:cNvSpPr>
          <p:nvPr>
            <p:ph idx="1"/>
          </p:nvPr>
        </p:nvSpPr>
        <p:spPr>
          <a:xfrm>
            <a:off x="838200" y="1534549"/>
            <a:ext cx="5120148" cy="4351338"/>
          </a:xfrm>
        </p:spPr>
        <p:txBody>
          <a:bodyPr>
            <a:normAutofit lnSpcReduction="10000"/>
          </a:bodyPr>
          <a:lstStyle/>
          <a:p>
            <a:r>
              <a:rPr lang="en-US" dirty="0"/>
              <a:t>Each policy should contain answers for the 5 </a:t>
            </a:r>
            <a:r>
              <a:rPr lang="en-US" dirty="0" err="1"/>
              <a:t>Ws</a:t>
            </a:r>
            <a:r>
              <a:rPr lang="en-US" dirty="0"/>
              <a:t> of any food safety practice: </a:t>
            </a:r>
          </a:p>
          <a:p>
            <a:pPr lvl="1"/>
            <a:r>
              <a:rPr lang="en-US" b="1" dirty="0"/>
              <a:t>What </a:t>
            </a:r>
            <a:r>
              <a:rPr lang="en-US" dirty="0"/>
              <a:t>is the practice?</a:t>
            </a:r>
          </a:p>
          <a:p>
            <a:pPr lvl="1"/>
            <a:r>
              <a:rPr lang="en-US" b="1" dirty="0"/>
              <a:t>Why </a:t>
            </a:r>
            <a:r>
              <a:rPr lang="en-US" dirty="0"/>
              <a:t>is it important?</a:t>
            </a:r>
            <a:endParaRPr lang="en-US" b="1" dirty="0"/>
          </a:p>
          <a:p>
            <a:pPr lvl="1"/>
            <a:r>
              <a:rPr lang="en-US" b="1" dirty="0"/>
              <a:t>Who </a:t>
            </a:r>
            <a:r>
              <a:rPr lang="en-US" dirty="0"/>
              <a:t>does it apply to?</a:t>
            </a:r>
          </a:p>
          <a:p>
            <a:pPr lvl="1"/>
            <a:r>
              <a:rPr lang="en-US" b="1" dirty="0"/>
              <a:t>When </a:t>
            </a:r>
            <a:r>
              <a:rPr lang="en-US" dirty="0"/>
              <a:t>will it be performed?</a:t>
            </a:r>
          </a:p>
          <a:p>
            <a:pPr lvl="1"/>
            <a:r>
              <a:rPr lang="en-US" b="1" dirty="0"/>
              <a:t>Where </a:t>
            </a:r>
            <a:r>
              <a:rPr lang="en-US" dirty="0"/>
              <a:t>will it be performed?</a:t>
            </a:r>
          </a:p>
          <a:p>
            <a:pPr lvl="1"/>
            <a:r>
              <a:rPr lang="en-US" b="1" dirty="0"/>
              <a:t>How </a:t>
            </a:r>
            <a:r>
              <a:rPr lang="en-US" dirty="0"/>
              <a:t>will it be performed? </a:t>
            </a:r>
          </a:p>
          <a:p>
            <a:r>
              <a:rPr lang="en-US" dirty="0"/>
              <a:t>Detailed training programs</a:t>
            </a:r>
          </a:p>
          <a:p>
            <a:r>
              <a:rPr lang="en-US" dirty="0"/>
              <a:t>Description of verification</a:t>
            </a:r>
          </a:p>
          <a:p>
            <a:pPr marL="457200" lvl="1" indent="-457200">
              <a:buNone/>
            </a:pPr>
            <a:endParaRPr lang="en-US" dirty="0"/>
          </a:p>
          <a:p>
            <a:pPr marL="457200" lvl="1" indent="0">
              <a:buNone/>
            </a:pPr>
            <a:endParaRPr lang="en-US" b="1" dirty="0"/>
          </a:p>
          <a:p>
            <a:pPr marL="457200" lvl="1" indent="0">
              <a:buNone/>
            </a:pPr>
            <a:endParaRPr lang="en-US" dirty="0"/>
          </a:p>
          <a:p>
            <a:pPr lvl="1"/>
            <a:endParaRPr lang="en-US" dirty="0"/>
          </a:p>
        </p:txBody>
      </p:sp>
      <p:grpSp>
        <p:nvGrpSpPr>
          <p:cNvPr id="12" name="Group 11">
            <a:extLst>
              <a:ext uri="{FF2B5EF4-FFF2-40B4-BE49-F238E27FC236}">
                <a16:creationId xmlns:a16="http://schemas.microsoft.com/office/drawing/2014/main" id="{736DB526-6143-1C18-F4CC-DED880F05151}"/>
              </a:ext>
            </a:extLst>
          </p:cNvPr>
          <p:cNvGrpSpPr/>
          <p:nvPr/>
        </p:nvGrpSpPr>
        <p:grpSpPr>
          <a:xfrm rot="2151261">
            <a:off x="5651010" y="210576"/>
            <a:ext cx="3552123" cy="2974567"/>
            <a:chOff x="5441896" y="308961"/>
            <a:chExt cx="3442455" cy="2916918"/>
          </a:xfrm>
        </p:grpSpPr>
        <p:sp>
          <p:nvSpPr>
            <p:cNvPr id="11" name="Explosion: 14 Points 10">
              <a:extLst>
                <a:ext uri="{FF2B5EF4-FFF2-40B4-BE49-F238E27FC236}">
                  <a16:creationId xmlns:a16="http://schemas.microsoft.com/office/drawing/2014/main" id="{9A9D46AB-32A4-5F8B-C28C-32DE90573B1C}"/>
                </a:ext>
              </a:extLst>
            </p:cNvPr>
            <p:cNvSpPr/>
            <p:nvPr/>
          </p:nvSpPr>
          <p:spPr>
            <a:xfrm>
              <a:off x="5441896" y="308961"/>
              <a:ext cx="3442455" cy="2916918"/>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11075F5-8372-D342-6270-236B8C8CAEFC}"/>
                </a:ext>
              </a:extLst>
            </p:cNvPr>
            <p:cNvSpPr txBox="1"/>
            <p:nvPr/>
          </p:nvSpPr>
          <p:spPr>
            <a:xfrm rot="19168266">
              <a:off x="6173799" y="1474521"/>
              <a:ext cx="1675956" cy="646331"/>
            </a:xfrm>
            <a:prstGeom prst="rect">
              <a:avLst/>
            </a:prstGeom>
            <a:noFill/>
          </p:spPr>
          <p:txBody>
            <a:bodyPr wrap="square" rtlCol="0">
              <a:spAutoFit/>
            </a:bodyPr>
            <a:lstStyle/>
            <a:p>
              <a:r>
                <a:rPr lang="en-US" b="1" dirty="0">
                  <a:solidFill>
                    <a:schemeClr val="bg1"/>
                  </a:solidFill>
                </a:rPr>
                <a:t>Specific to your</a:t>
              </a:r>
            </a:p>
            <a:p>
              <a:r>
                <a:rPr lang="en-US" b="1" dirty="0">
                  <a:solidFill>
                    <a:schemeClr val="bg1"/>
                  </a:solidFill>
                </a:rPr>
                <a:t> establishment!</a:t>
              </a:r>
            </a:p>
          </p:txBody>
        </p:sp>
      </p:grpSp>
      <p:grpSp>
        <p:nvGrpSpPr>
          <p:cNvPr id="14" name="Group 13">
            <a:extLst>
              <a:ext uri="{FF2B5EF4-FFF2-40B4-BE49-F238E27FC236}">
                <a16:creationId xmlns:a16="http://schemas.microsoft.com/office/drawing/2014/main" id="{51867F53-0EE5-E83F-9694-A7B17B8F412B}"/>
              </a:ext>
            </a:extLst>
          </p:cNvPr>
          <p:cNvGrpSpPr/>
          <p:nvPr/>
        </p:nvGrpSpPr>
        <p:grpSpPr>
          <a:xfrm>
            <a:off x="9062357" y="77811"/>
            <a:ext cx="3167824" cy="2815347"/>
            <a:chOff x="9062357" y="77812"/>
            <a:chExt cx="3129643" cy="2760784"/>
          </a:xfrm>
        </p:grpSpPr>
        <p:sp>
          <p:nvSpPr>
            <p:cNvPr id="13" name="Explosion: 8 Points 12">
              <a:extLst>
                <a:ext uri="{FF2B5EF4-FFF2-40B4-BE49-F238E27FC236}">
                  <a16:creationId xmlns:a16="http://schemas.microsoft.com/office/drawing/2014/main" id="{B73C7695-E39B-DBE6-A94C-D3DEE72266EC}"/>
                </a:ext>
              </a:extLst>
            </p:cNvPr>
            <p:cNvSpPr/>
            <p:nvPr/>
          </p:nvSpPr>
          <p:spPr>
            <a:xfrm>
              <a:off x="9062357" y="77812"/>
              <a:ext cx="3129643" cy="2760784"/>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ACD7861-1495-A3D2-6E62-30D3D26BF7C0}"/>
                </a:ext>
              </a:extLst>
            </p:cNvPr>
            <p:cNvSpPr txBox="1"/>
            <p:nvPr/>
          </p:nvSpPr>
          <p:spPr>
            <a:xfrm>
              <a:off x="9863079" y="1056972"/>
              <a:ext cx="1577369" cy="646331"/>
            </a:xfrm>
            <a:prstGeom prst="rect">
              <a:avLst/>
            </a:prstGeom>
            <a:noFill/>
          </p:spPr>
          <p:txBody>
            <a:bodyPr wrap="square" rtlCol="0">
              <a:spAutoFit/>
            </a:bodyPr>
            <a:lstStyle/>
            <a:p>
              <a:pPr algn="ctr"/>
              <a:r>
                <a:rPr lang="en-US" b="1" dirty="0">
                  <a:solidFill>
                    <a:schemeClr val="bg1"/>
                  </a:solidFill>
                </a:rPr>
                <a:t>Able to evolve</a:t>
              </a:r>
            </a:p>
            <a:p>
              <a:pPr algn="ctr"/>
              <a:r>
                <a:rPr lang="en-US" b="1" dirty="0">
                  <a:solidFill>
                    <a:schemeClr val="bg1"/>
                  </a:solidFill>
                </a:rPr>
                <a:t> over time!</a:t>
              </a:r>
            </a:p>
          </p:txBody>
        </p:sp>
      </p:grpSp>
      <p:pic>
        <p:nvPicPr>
          <p:cNvPr id="4" name="Picture 3" descr="A blue and white logo&#10;&#10;Description automatically generated">
            <a:extLst>
              <a:ext uri="{FF2B5EF4-FFF2-40B4-BE49-F238E27FC236}">
                <a16:creationId xmlns:a16="http://schemas.microsoft.com/office/drawing/2014/main" id="{0AB990ED-1794-B4F3-CBDE-C4573AA2B6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033" y="6223570"/>
            <a:ext cx="2067767" cy="505510"/>
          </a:xfrm>
          <a:prstGeom prst="rect">
            <a:avLst/>
          </a:prstGeom>
        </p:spPr>
      </p:pic>
    </p:spTree>
    <p:extLst>
      <p:ext uri="{BB962C8B-B14F-4D97-AF65-F5344CB8AC3E}">
        <p14:creationId xmlns:p14="http://schemas.microsoft.com/office/powerpoint/2010/main" val="334926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document&#10;&#10;Description automatically generated">
            <a:extLst>
              <a:ext uri="{FF2B5EF4-FFF2-40B4-BE49-F238E27FC236}">
                <a16:creationId xmlns:a16="http://schemas.microsoft.com/office/drawing/2014/main" id="{4B6C875A-7836-39B2-21CB-A9EFC426F1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7939" y="0"/>
            <a:ext cx="8873325" cy="6858000"/>
          </a:xfrm>
          <a:prstGeom prst="rect">
            <a:avLst/>
          </a:prstGeom>
        </p:spPr>
      </p:pic>
      <p:sp>
        <p:nvSpPr>
          <p:cNvPr id="14" name="Rectangle 13">
            <a:extLst>
              <a:ext uri="{FF2B5EF4-FFF2-40B4-BE49-F238E27FC236}">
                <a16:creationId xmlns:a16="http://schemas.microsoft.com/office/drawing/2014/main" id="{27FD147D-AC3B-6F21-950F-3C8D8CEE4FE6}"/>
              </a:ext>
            </a:extLst>
          </p:cNvPr>
          <p:cNvSpPr/>
          <p:nvPr/>
        </p:nvSpPr>
        <p:spPr>
          <a:xfrm>
            <a:off x="0" y="0"/>
            <a:ext cx="4134789" cy="6858000"/>
          </a:xfrm>
          <a:prstGeom prst="rect">
            <a:avLst/>
          </a:prstGeom>
          <a:solidFill>
            <a:srgbClr val="548235">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73F70E-06EC-B2C7-9040-E57DD9BF91BD}"/>
              </a:ext>
            </a:extLst>
          </p:cNvPr>
          <p:cNvSpPr>
            <a:spLocks noGrp="1"/>
          </p:cNvSpPr>
          <p:nvPr>
            <p:ph type="title"/>
          </p:nvPr>
        </p:nvSpPr>
        <p:spPr>
          <a:xfrm>
            <a:off x="392789" y="542101"/>
            <a:ext cx="2833468" cy="1325563"/>
          </a:xfrm>
        </p:spPr>
        <p:txBody>
          <a:bodyPr/>
          <a:lstStyle/>
          <a:p>
            <a:pPr algn="ctr"/>
            <a:r>
              <a:rPr lang="en-US" b="1" dirty="0"/>
              <a:t>Procedures</a:t>
            </a:r>
          </a:p>
        </p:txBody>
      </p:sp>
      <p:sp>
        <p:nvSpPr>
          <p:cNvPr id="3" name="Content Placeholder 2">
            <a:extLst>
              <a:ext uri="{FF2B5EF4-FFF2-40B4-BE49-F238E27FC236}">
                <a16:creationId xmlns:a16="http://schemas.microsoft.com/office/drawing/2014/main" id="{C28E2DB6-D8DB-0484-A318-93B532940AA9}"/>
              </a:ext>
            </a:extLst>
          </p:cNvPr>
          <p:cNvSpPr>
            <a:spLocks noGrp="1"/>
          </p:cNvSpPr>
          <p:nvPr>
            <p:ph idx="1"/>
          </p:nvPr>
        </p:nvSpPr>
        <p:spPr>
          <a:xfrm>
            <a:off x="189875" y="1931698"/>
            <a:ext cx="3922425" cy="4351338"/>
          </a:xfrm>
        </p:spPr>
        <p:txBody>
          <a:bodyPr/>
          <a:lstStyle/>
          <a:p>
            <a:pPr marL="225425" lvl="1" indent="-225425"/>
            <a:r>
              <a:rPr lang="en-US" b="1" dirty="0"/>
              <a:t>What </a:t>
            </a:r>
            <a:r>
              <a:rPr lang="en-US" dirty="0"/>
              <a:t>is the practice?</a:t>
            </a:r>
          </a:p>
          <a:p>
            <a:pPr marL="225425" lvl="1" indent="-225425"/>
            <a:r>
              <a:rPr lang="en-US" b="1" dirty="0"/>
              <a:t>Why </a:t>
            </a:r>
            <a:r>
              <a:rPr lang="en-US" dirty="0"/>
              <a:t>is it important?</a:t>
            </a:r>
            <a:endParaRPr lang="en-US" b="1" dirty="0"/>
          </a:p>
          <a:p>
            <a:pPr marL="225425" lvl="1" indent="-225425"/>
            <a:r>
              <a:rPr lang="en-US" b="1" dirty="0"/>
              <a:t>Who </a:t>
            </a:r>
            <a:r>
              <a:rPr lang="en-US" dirty="0"/>
              <a:t>does it apply to?</a:t>
            </a:r>
          </a:p>
          <a:p>
            <a:pPr marL="225425" lvl="1" indent="-225425"/>
            <a:r>
              <a:rPr lang="en-US" b="1" dirty="0"/>
              <a:t>When </a:t>
            </a:r>
            <a:r>
              <a:rPr lang="en-US" dirty="0"/>
              <a:t>will it be performed?</a:t>
            </a:r>
          </a:p>
          <a:p>
            <a:pPr marL="225425" lvl="1" indent="-225425"/>
            <a:r>
              <a:rPr lang="en-US" b="1" dirty="0"/>
              <a:t>Where </a:t>
            </a:r>
            <a:r>
              <a:rPr lang="en-US" dirty="0"/>
              <a:t>will it be performed?</a:t>
            </a:r>
          </a:p>
          <a:p>
            <a:pPr marL="225425" lvl="1" indent="-225425"/>
            <a:r>
              <a:rPr lang="en-US" b="1" dirty="0"/>
              <a:t>How </a:t>
            </a:r>
            <a:r>
              <a:rPr lang="en-US" dirty="0"/>
              <a:t>will it be performed? </a:t>
            </a:r>
          </a:p>
          <a:p>
            <a:endParaRPr lang="en-US" dirty="0"/>
          </a:p>
          <a:p>
            <a:r>
              <a:rPr lang="en-US" dirty="0"/>
              <a:t>Corrective Actions</a:t>
            </a:r>
          </a:p>
          <a:p>
            <a:r>
              <a:rPr lang="en-US" dirty="0"/>
              <a:t>Monitoring</a:t>
            </a:r>
          </a:p>
        </p:txBody>
      </p:sp>
      <p:sp>
        <p:nvSpPr>
          <p:cNvPr id="9" name="Oval 8">
            <a:extLst>
              <a:ext uri="{FF2B5EF4-FFF2-40B4-BE49-F238E27FC236}">
                <a16:creationId xmlns:a16="http://schemas.microsoft.com/office/drawing/2014/main" id="{66EFDDDD-E1AA-15C5-1C57-B6AC2C0B17CC}"/>
              </a:ext>
            </a:extLst>
          </p:cNvPr>
          <p:cNvSpPr/>
          <p:nvPr/>
        </p:nvSpPr>
        <p:spPr>
          <a:xfrm>
            <a:off x="8515663" y="226818"/>
            <a:ext cx="3129198" cy="691060"/>
          </a:xfrm>
          <a:prstGeom prst="ellipse">
            <a:avLst/>
          </a:prstGeom>
          <a:noFill/>
          <a:ln w="28575">
            <a:solidFill>
              <a:srgbClr val="FC0C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8D68F7E-E8B6-6CF4-6AD9-BAB8D24F9779}"/>
              </a:ext>
            </a:extLst>
          </p:cNvPr>
          <p:cNvSpPr/>
          <p:nvPr/>
        </p:nvSpPr>
        <p:spPr>
          <a:xfrm>
            <a:off x="4492053" y="1517684"/>
            <a:ext cx="7510072" cy="1463451"/>
          </a:xfrm>
          <a:prstGeom prst="ellipse">
            <a:avLst/>
          </a:prstGeom>
          <a:noFill/>
          <a:ln w="28575">
            <a:solidFill>
              <a:srgbClr val="FC0C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125CD75-224B-C415-7AC4-5675653DD5F3}"/>
              </a:ext>
            </a:extLst>
          </p:cNvPr>
          <p:cNvSpPr/>
          <p:nvPr/>
        </p:nvSpPr>
        <p:spPr>
          <a:xfrm>
            <a:off x="4228571" y="3389387"/>
            <a:ext cx="1798820" cy="1693888"/>
          </a:xfrm>
          <a:prstGeom prst="ellipse">
            <a:avLst/>
          </a:prstGeom>
          <a:noFill/>
          <a:ln w="28575">
            <a:solidFill>
              <a:srgbClr val="FC0C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C7B501C-D216-CF42-12D5-339FF930E18B}"/>
              </a:ext>
            </a:extLst>
          </p:cNvPr>
          <p:cNvSpPr/>
          <p:nvPr/>
        </p:nvSpPr>
        <p:spPr>
          <a:xfrm>
            <a:off x="4305984" y="4589149"/>
            <a:ext cx="1798820" cy="1693888"/>
          </a:xfrm>
          <a:prstGeom prst="ellipse">
            <a:avLst/>
          </a:prstGeom>
          <a:noFill/>
          <a:ln w="28575">
            <a:solidFill>
              <a:srgbClr val="FC0C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sign with white text&#10;&#10;Description automatically generated">
            <a:extLst>
              <a:ext uri="{FF2B5EF4-FFF2-40B4-BE49-F238E27FC236}">
                <a16:creationId xmlns:a16="http://schemas.microsoft.com/office/drawing/2014/main" id="{A71B9C16-ADBC-A238-59E3-FB3A25322FBC}"/>
              </a:ext>
            </a:extLst>
          </p:cNvPr>
          <p:cNvPicPr>
            <a:picLocks noChangeAspect="1"/>
          </p:cNvPicPr>
          <p:nvPr/>
        </p:nvPicPr>
        <p:blipFill rotWithShape="1">
          <a:blip r:embed="rId4">
            <a:extLst>
              <a:ext uri="{28A0092B-C50C-407E-A947-70E740481C1C}">
                <a14:useLocalDpi xmlns:a14="http://schemas.microsoft.com/office/drawing/2010/main" val="0"/>
              </a:ext>
            </a:extLst>
          </a:blip>
          <a:srcRect b="19548"/>
          <a:stretch/>
        </p:blipFill>
        <p:spPr>
          <a:xfrm>
            <a:off x="328304" y="6261670"/>
            <a:ext cx="2004940" cy="532296"/>
          </a:xfrm>
          <a:prstGeom prst="rect">
            <a:avLst/>
          </a:prstGeom>
        </p:spPr>
      </p:pic>
    </p:spTree>
    <p:extLst>
      <p:ext uri="{BB962C8B-B14F-4D97-AF65-F5344CB8AC3E}">
        <p14:creationId xmlns:p14="http://schemas.microsoft.com/office/powerpoint/2010/main" val="193102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6B005198-F327-856E-9B32-FC7222EFFC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1256" y="-37873"/>
            <a:ext cx="8875059" cy="6858000"/>
          </a:xfrm>
          <a:prstGeom prst="rect">
            <a:avLst/>
          </a:prstGeom>
        </p:spPr>
      </p:pic>
      <p:pic>
        <p:nvPicPr>
          <p:cNvPr id="8" name="Picture 7">
            <a:extLst>
              <a:ext uri="{FF2B5EF4-FFF2-40B4-BE49-F238E27FC236}">
                <a16:creationId xmlns:a16="http://schemas.microsoft.com/office/drawing/2014/main" id="{3626D4EC-B7B1-1A24-729D-67E9C4E2E531}"/>
              </a:ext>
            </a:extLst>
          </p:cNvPr>
          <p:cNvPicPr>
            <a:picLocks noChangeAspect="1"/>
          </p:cNvPicPr>
          <p:nvPr/>
        </p:nvPicPr>
        <p:blipFill>
          <a:blip r:embed="rId4"/>
          <a:stretch>
            <a:fillRect/>
          </a:stretch>
        </p:blipFill>
        <p:spPr>
          <a:xfrm>
            <a:off x="-1132" y="-1"/>
            <a:ext cx="4112867" cy="6858000"/>
          </a:xfrm>
          <a:prstGeom prst="rect">
            <a:avLst/>
          </a:prstGeom>
        </p:spPr>
      </p:pic>
      <p:sp>
        <p:nvSpPr>
          <p:cNvPr id="4" name="Title 1">
            <a:extLst>
              <a:ext uri="{FF2B5EF4-FFF2-40B4-BE49-F238E27FC236}">
                <a16:creationId xmlns:a16="http://schemas.microsoft.com/office/drawing/2014/main" id="{CA6F3A5B-7FAD-FF44-286D-FC22FB0E093D}"/>
              </a:ext>
            </a:extLst>
          </p:cNvPr>
          <p:cNvSpPr txBox="1">
            <a:spLocks/>
          </p:cNvSpPr>
          <p:nvPr/>
        </p:nvSpPr>
        <p:spPr>
          <a:xfrm>
            <a:off x="643328" y="681037"/>
            <a:ext cx="283346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Procedures</a:t>
            </a:r>
          </a:p>
        </p:txBody>
      </p:sp>
      <p:sp>
        <p:nvSpPr>
          <p:cNvPr id="5" name="Content Placeholder 2">
            <a:extLst>
              <a:ext uri="{FF2B5EF4-FFF2-40B4-BE49-F238E27FC236}">
                <a16:creationId xmlns:a16="http://schemas.microsoft.com/office/drawing/2014/main" id="{73D871C3-B490-6F3A-68E1-4BA5603FC24D}"/>
              </a:ext>
            </a:extLst>
          </p:cNvPr>
          <p:cNvSpPr txBox="1">
            <a:spLocks/>
          </p:cNvSpPr>
          <p:nvPr/>
        </p:nvSpPr>
        <p:spPr>
          <a:xfrm>
            <a:off x="189310" y="1863499"/>
            <a:ext cx="392242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lvl="1" indent="-225425"/>
            <a:r>
              <a:rPr lang="en-US" b="1" dirty="0"/>
              <a:t>What </a:t>
            </a:r>
            <a:r>
              <a:rPr lang="en-US" dirty="0"/>
              <a:t>is the practice?</a:t>
            </a:r>
          </a:p>
          <a:p>
            <a:pPr marL="225425" lvl="1" indent="-225425"/>
            <a:r>
              <a:rPr lang="en-US" b="1" dirty="0"/>
              <a:t>Why </a:t>
            </a:r>
            <a:r>
              <a:rPr lang="en-US" dirty="0"/>
              <a:t>is it important?</a:t>
            </a:r>
            <a:endParaRPr lang="en-US" b="1" dirty="0"/>
          </a:p>
          <a:p>
            <a:pPr marL="225425" lvl="1" indent="-225425"/>
            <a:r>
              <a:rPr lang="en-US" b="1" dirty="0"/>
              <a:t>Who </a:t>
            </a:r>
            <a:r>
              <a:rPr lang="en-US" dirty="0"/>
              <a:t>does it apply to?</a:t>
            </a:r>
          </a:p>
          <a:p>
            <a:pPr marL="225425" lvl="1" indent="-225425"/>
            <a:r>
              <a:rPr lang="en-US" b="1" dirty="0"/>
              <a:t>When </a:t>
            </a:r>
            <a:r>
              <a:rPr lang="en-US" dirty="0"/>
              <a:t>will it be performed?</a:t>
            </a:r>
          </a:p>
          <a:p>
            <a:pPr marL="225425" lvl="1" indent="-225425"/>
            <a:r>
              <a:rPr lang="en-US" b="1" dirty="0"/>
              <a:t>Where </a:t>
            </a:r>
            <a:r>
              <a:rPr lang="en-US" dirty="0"/>
              <a:t>will it be performed?</a:t>
            </a:r>
          </a:p>
          <a:p>
            <a:pPr marL="225425" lvl="1" indent="-225425"/>
            <a:r>
              <a:rPr lang="en-US" b="1" dirty="0"/>
              <a:t>How </a:t>
            </a:r>
            <a:r>
              <a:rPr lang="en-US" dirty="0"/>
              <a:t>will it be performed? </a:t>
            </a:r>
          </a:p>
          <a:p>
            <a:endParaRPr lang="en-US" dirty="0"/>
          </a:p>
          <a:p>
            <a:r>
              <a:rPr lang="en-US" dirty="0"/>
              <a:t>Corrective Actions</a:t>
            </a:r>
          </a:p>
          <a:p>
            <a:r>
              <a:rPr lang="en-US" dirty="0"/>
              <a:t>Monitoring</a:t>
            </a:r>
          </a:p>
        </p:txBody>
      </p:sp>
      <p:sp>
        <p:nvSpPr>
          <p:cNvPr id="9" name="Oval 8">
            <a:extLst>
              <a:ext uri="{FF2B5EF4-FFF2-40B4-BE49-F238E27FC236}">
                <a16:creationId xmlns:a16="http://schemas.microsoft.com/office/drawing/2014/main" id="{67871AED-4ABE-B8EF-181F-8411061540F2}"/>
              </a:ext>
            </a:extLst>
          </p:cNvPr>
          <p:cNvSpPr/>
          <p:nvPr/>
        </p:nvSpPr>
        <p:spPr>
          <a:xfrm>
            <a:off x="4523014" y="163286"/>
            <a:ext cx="1975757" cy="1580696"/>
          </a:xfrm>
          <a:prstGeom prst="ellipse">
            <a:avLst/>
          </a:prstGeom>
          <a:noFill/>
          <a:ln w="28575">
            <a:solidFill>
              <a:srgbClr val="FC0C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225A2A4-28D5-1D49-FC2C-AF38042800DE}"/>
              </a:ext>
            </a:extLst>
          </p:cNvPr>
          <p:cNvSpPr/>
          <p:nvPr/>
        </p:nvSpPr>
        <p:spPr>
          <a:xfrm>
            <a:off x="4523013" y="1613694"/>
            <a:ext cx="1975757" cy="1580696"/>
          </a:xfrm>
          <a:prstGeom prst="ellipse">
            <a:avLst/>
          </a:prstGeom>
          <a:noFill/>
          <a:ln w="28575">
            <a:solidFill>
              <a:srgbClr val="FC0C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9FDEFBC-E6F0-84BD-9B17-D888EB27547D}"/>
              </a:ext>
            </a:extLst>
          </p:cNvPr>
          <p:cNvSpPr/>
          <p:nvPr/>
        </p:nvSpPr>
        <p:spPr>
          <a:xfrm>
            <a:off x="4523013" y="3058660"/>
            <a:ext cx="1975757" cy="1580696"/>
          </a:xfrm>
          <a:prstGeom prst="ellipse">
            <a:avLst/>
          </a:prstGeom>
          <a:noFill/>
          <a:ln w="28575">
            <a:solidFill>
              <a:srgbClr val="FC0C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BEDEB7F-C7CD-DA72-DD63-5F953DB993CE}"/>
              </a:ext>
            </a:extLst>
          </p:cNvPr>
          <p:cNvSpPr/>
          <p:nvPr/>
        </p:nvSpPr>
        <p:spPr>
          <a:xfrm>
            <a:off x="4571999" y="4563156"/>
            <a:ext cx="1975757" cy="1580696"/>
          </a:xfrm>
          <a:prstGeom prst="ellipse">
            <a:avLst/>
          </a:prstGeom>
          <a:noFill/>
          <a:ln w="28575">
            <a:solidFill>
              <a:srgbClr val="FC0C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lack and white sign with white text&#10;&#10;Description automatically generated">
            <a:extLst>
              <a:ext uri="{FF2B5EF4-FFF2-40B4-BE49-F238E27FC236}">
                <a16:creationId xmlns:a16="http://schemas.microsoft.com/office/drawing/2014/main" id="{F2699A2D-2056-865D-6C33-C626C7462CB1}"/>
              </a:ext>
            </a:extLst>
          </p:cNvPr>
          <p:cNvPicPr>
            <a:picLocks noChangeAspect="1"/>
          </p:cNvPicPr>
          <p:nvPr/>
        </p:nvPicPr>
        <p:blipFill rotWithShape="1">
          <a:blip r:embed="rId5">
            <a:extLst>
              <a:ext uri="{28A0092B-C50C-407E-A947-70E740481C1C}">
                <a14:useLocalDpi xmlns:a14="http://schemas.microsoft.com/office/drawing/2010/main" val="0"/>
              </a:ext>
            </a:extLst>
          </a:blip>
          <a:srcRect b="19548"/>
          <a:stretch/>
        </p:blipFill>
        <p:spPr>
          <a:xfrm>
            <a:off x="328304" y="6261670"/>
            <a:ext cx="2004940" cy="532296"/>
          </a:xfrm>
          <a:prstGeom prst="rect">
            <a:avLst/>
          </a:prstGeom>
        </p:spPr>
      </p:pic>
    </p:spTree>
    <p:extLst>
      <p:ext uri="{BB962C8B-B14F-4D97-AF65-F5344CB8AC3E}">
        <p14:creationId xmlns:p14="http://schemas.microsoft.com/office/powerpoint/2010/main" val="400884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71B12E-8D9D-3D0E-D35A-60898CB83F0E}"/>
              </a:ext>
            </a:extLst>
          </p:cNvPr>
          <p:cNvSpPr/>
          <p:nvPr/>
        </p:nvSpPr>
        <p:spPr>
          <a:xfrm>
            <a:off x="1" y="0"/>
            <a:ext cx="4163786"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9EE8A9-02CD-B44D-DC48-7FE6661176EC}"/>
              </a:ext>
            </a:extLst>
          </p:cNvPr>
          <p:cNvSpPr>
            <a:spLocks noGrp="1"/>
          </p:cNvSpPr>
          <p:nvPr>
            <p:ph type="title"/>
          </p:nvPr>
        </p:nvSpPr>
        <p:spPr>
          <a:xfrm>
            <a:off x="73479" y="64034"/>
            <a:ext cx="4016829" cy="1325563"/>
          </a:xfrm>
        </p:spPr>
        <p:txBody>
          <a:bodyPr/>
          <a:lstStyle/>
          <a:p>
            <a:pPr algn="ctr"/>
            <a:r>
              <a:rPr lang="en-US" b="1" dirty="0"/>
              <a:t>Training</a:t>
            </a:r>
          </a:p>
        </p:txBody>
      </p:sp>
      <p:sp>
        <p:nvSpPr>
          <p:cNvPr id="3" name="Content Placeholder 2">
            <a:extLst>
              <a:ext uri="{FF2B5EF4-FFF2-40B4-BE49-F238E27FC236}">
                <a16:creationId xmlns:a16="http://schemas.microsoft.com/office/drawing/2014/main" id="{250FDF6C-A421-0DBE-F027-1E6B0455212A}"/>
              </a:ext>
            </a:extLst>
          </p:cNvPr>
          <p:cNvSpPr>
            <a:spLocks noGrp="1"/>
          </p:cNvSpPr>
          <p:nvPr>
            <p:ph idx="1"/>
          </p:nvPr>
        </p:nvSpPr>
        <p:spPr>
          <a:xfrm>
            <a:off x="146957" y="1257563"/>
            <a:ext cx="4016829" cy="4852761"/>
          </a:xfrm>
        </p:spPr>
        <p:txBody>
          <a:bodyPr>
            <a:normAutofit/>
          </a:bodyPr>
          <a:lstStyle/>
          <a:p>
            <a:r>
              <a:rPr lang="en-US" dirty="0"/>
              <a:t>Who is responsible for training staff on this policy? </a:t>
            </a:r>
          </a:p>
          <a:p>
            <a:r>
              <a:rPr lang="en-US" dirty="0"/>
              <a:t>How will staff be trained? </a:t>
            </a:r>
          </a:p>
          <a:p>
            <a:pPr lvl="1"/>
            <a:r>
              <a:rPr lang="en-US" dirty="0"/>
              <a:t>New employees </a:t>
            </a:r>
          </a:p>
          <a:p>
            <a:pPr lvl="1"/>
            <a:r>
              <a:rPr lang="en-US" dirty="0"/>
              <a:t>Refresher training </a:t>
            </a:r>
          </a:p>
          <a:p>
            <a:pPr marL="457200" lvl="1" indent="0">
              <a:buNone/>
            </a:pPr>
            <a:endParaRPr lang="en-US" dirty="0"/>
          </a:p>
          <a:p>
            <a:pPr marL="457200" lvl="1" indent="-457200">
              <a:buFont typeface="+mj-lt"/>
              <a:buAutoNum type="arabicPeriod"/>
            </a:pPr>
            <a:r>
              <a:rPr lang="en-US" b="1" dirty="0"/>
              <a:t>TEACH </a:t>
            </a:r>
          </a:p>
          <a:p>
            <a:pPr marL="457200" lvl="1" indent="-457200">
              <a:buFont typeface="+mj-lt"/>
              <a:buAutoNum type="arabicPeriod"/>
            </a:pPr>
            <a:r>
              <a:rPr lang="en-US" b="1" dirty="0"/>
              <a:t>DEMONSTRATE</a:t>
            </a:r>
          </a:p>
          <a:p>
            <a:pPr marL="457200" lvl="1" indent="-457200">
              <a:buFont typeface="+mj-lt"/>
              <a:buAutoNum type="arabicPeriod"/>
            </a:pPr>
            <a:r>
              <a:rPr lang="en-US" b="1" dirty="0"/>
              <a:t>PRACTICE </a:t>
            </a:r>
          </a:p>
          <a:p>
            <a:endParaRPr lang="en-US" dirty="0"/>
          </a:p>
        </p:txBody>
      </p:sp>
      <p:pic>
        <p:nvPicPr>
          <p:cNvPr id="8" name="Picture 7" descr="Text&#10;&#10;Description automatically generated with medium confidence">
            <a:extLst>
              <a:ext uri="{FF2B5EF4-FFF2-40B4-BE49-F238E27FC236}">
                <a16:creationId xmlns:a16="http://schemas.microsoft.com/office/drawing/2014/main" id="{6026097A-0679-5D26-5AF4-932FB79E9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3786" y="1690688"/>
            <a:ext cx="8028214" cy="3102216"/>
          </a:xfrm>
          <a:prstGeom prst="rect">
            <a:avLst/>
          </a:prstGeom>
        </p:spPr>
      </p:pic>
      <p:pic>
        <p:nvPicPr>
          <p:cNvPr id="4" name="Picture 3" descr="A black and white sign with white text&#10;&#10;Description automatically generated">
            <a:extLst>
              <a:ext uri="{FF2B5EF4-FFF2-40B4-BE49-F238E27FC236}">
                <a16:creationId xmlns:a16="http://schemas.microsoft.com/office/drawing/2014/main" id="{36A10AC3-F2B3-B3EB-307A-FBB362075608}"/>
              </a:ext>
            </a:extLst>
          </p:cNvPr>
          <p:cNvPicPr>
            <a:picLocks noChangeAspect="1"/>
          </p:cNvPicPr>
          <p:nvPr/>
        </p:nvPicPr>
        <p:blipFill rotWithShape="1">
          <a:blip r:embed="rId4">
            <a:extLst>
              <a:ext uri="{28A0092B-C50C-407E-A947-70E740481C1C}">
                <a14:useLocalDpi xmlns:a14="http://schemas.microsoft.com/office/drawing/2010/main" val="0"/>
              </a:ext>
            </a:extLst>
          </a:blip>
          <a:srcRect b="19548"/>
          <a:stretch/>
        </p:blipFill>
        <p:spPr>
          <a:xfrm>
            <a:off x="328304" y="6261670"/>
            <a:ext cx="2004940" cy="532296"/>
          </a:xfrm>
          <a:prstGeom prst="rect">
            <a:avLst/>
          </a:prstGeom>
        </p:spPr>
      </p:pic>
    </p:spTree>
    <p:extLst>
      <p:ext uri="{BB962C8B-B14F-4D97-AF65-F5344CB8AC3E}">
        <p14:creationId xmlns:p14="http://schemas.microsoft.com/office/powerpoint/2010/main" val="82553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barn(inVertical)">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barn(inVertical)">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barn(inVertical)">
                                      <p:cBhvr>
                                        <p:cTn id="1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2A49CE-9EB1-E748-5027-635931EBC2B0}"/>
              </a:ext>
            </a:extLst>
          </p:cNvPr>
          <p:cNvSpPr/>
          <p:nvPr/>
        </p:nvSpPr>
        <p:spPr>
          <a:xfrm>
            <a:off x="1" y="0"/>
            <a:ext cx="4065813" cy="6858000"/>
          </a:xfrm>
          <a:prstGeom prst="rect">
            <a:avLst/>
          </a:prstGeom>
          <a:solidFill>
            <a:srgbClr val="C000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56AE03-76C8-9E9F-9C41-B9CFC0A0C161}"/>
              </a:ext>
            </a:extLst>
          </p:cNvPr>
          <p:cNvSpPr>
            <a:spLocks noGrp="1"/>
          </p:cNvSpPr>
          <p:nvPr>
            <p:ph type="title"/>
          </p:nvPr>
        </p:nvSpPr>
        <p:spPr>
          <a:xfrm>
            <a:off x="179614" y="365125"/>
            <a:ext cx="3886200" cy="1325563"/>
          </a:xfrm>
        </p:spPr>
        <p:txBody>
          <a:bodyPr/>
          <a:lstStyle/>
          <a:p>
            <a:pPr algn="ctr"/>
            <a:r>
              <a:rPr lang="en-US" b="1" dirty="0"/>
              <a:t>Verification</a:t>
            </a:r>
          </a:p>
        </p:txBody>
      </p:sp>
      <p:sp>
        <p:nvSpPr>
          <p:cNvPr id="3" name="Content Placeholder 2">
            <a:extLst>
              <a:ext uri="{FF2B5EF4-FFF2-40B4-BE49-F238E27FC236}">
                <a16:creationId xmlns:a16="http://schemas.microsoft.com/office/drawing/2014/main" id="{57AAC261-5833-11E7-A5FF-195ED54DC78C}"/>
              </a:ext>
            </a:extLst>
          </p:cNvPr>
          <p:cNvSpPr>
            <a:spLocks noGrp="1"/>
          </p:cNvSpPr>
          <p:nvPr>
            <p:ph idx="1"/>
          </p:nvPr>
        </p:nvSpPr>
        <p:spPr>
          <a:xfrm>
            <a:off x="179614" y="1469571"/>
            <a:ext cx="3641272" cy="4707392"/>
          </a:xfrm>
        </p:spPr>
        <p:txBody>
          <a:bodyPr/>
          <a:lstStyle/>
          <a:p>
            <a:r>
              <a:rPr lang="en-US" dirty="0"/>
              <a:t>Are procedures being followed? </a:t>
            </a:r>
          </a:p>
          <a:p>
            <a:r>
              <a:rPr lang="en-US" dirty="0"/>
              <a:t>Was your training program successful? </a:t>
            </a:r>
          </a:p>
          <a:p>
            <a:endParaRPr lang="en-US" dirty="0"/>
          </a:p>
          <a:p>
            <a:pPr marL="0" indent="0" algn="ctr">
              <a:buNone/>
            </a:pPr>
            <a:r>
              <a:rPr lang="en-US" b="1" dirty="0"/>
              <a:t>COMMUNICATE</a:t>
            </a:r>
          </a:p>
        </p:txBody>
      </p:sp>
      <p:grpSp>
        <p:nvGrpSpPr>
          <p:cNvPr id="11" name="Group 10">
            <a:extLst>
              <a:ext uri="{FF2B5EF4-FFF2-40B4-BE49-F238E27FC236}">
                <a16:creationId xmlns:a16="http://schemas.microsoft.com/office/drawing/2014/main" id="{A0B58E8F-3A57-55AA-F7EC-C14F2EA8683C}"/>
              </a:ext>
            </a:extLst>
          </p:cNvPr>
          <p:cNvGrpSpPr/>
          <p:nvPr/>
        </p:nvGrpSpPr>
        <p:grpSpPr>
          <a:xfrm>
            <a:off x="1113291" y="4096483"/>
            <a:ext cx="1773918" cy="2080480"/>
            <a:chOff x="1069521" y="4412395"/>
            <a:chExt cx="1773918" cy="2080480"/>
          </a:xfrm>
          <a:solidFill>
            <a:schemeClr val="bg1"/>
          </a:solidFill>
        </p:grpSpPr>
        <p:pic>
          <p:nvPicPr>
            <p:cNvPr id="8" name="Graphic 7" descr="Chat with solid fill">
              <a:extLst>
                <a:ext uri="{FF2B5EF4-FFF2-40B4-BE49-F238E27FC236}">
                  <a16:creationId xmlns:a16="http://schemas.microsoft.com/office/drawing/2014/main" id="{321A6BF0-6C48-D8E3-8280-D4B8572EB0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99280" y="4412395"/>
              <a:ext cx="914400" cy="914400"/>
            </a:xfrm>
            <a:prstGeom prst="rect">
              <a:avLst/>
            </a:prstGeom>
          </p:spPr>
        </p:pic>
        <p:pic>
          <p:nvPicPr>
            <p:cNvPr id="10" name="Graphic 9" descr="Boardroom outline">
              <a:extLst>
                <a:ext uri="{FF2B5EF4-FFF2-40B4-BE49-F238E27FC236}">
                  <a16:creationId xmlns:a16="http://schemas.microsoft.com/office/drawing/2014/main" id="{E39064E3-2D5C-C210-3D23-39D4F91DE6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9521" y="4718957"/>
              <a:ext cx="1773918" cy="1773918"/>
            </a:xfrm>
            <a:prstGeom prst="rect">
              <a:avLst/>
            </a:prstGeom>
          </p:spPr>
        </p:pic>
      </p:grpSp>
      <p:pic>
        <p:nvPicPr>
          <p:cNvPr id="7" name="Picture 6">
            <a:extLst>
              <a:ext uri="{FF2B5EF4-FFF2-40B4-BE49-F238E27FC236}">
                <a16:creationId xmlns:a16="http://schemas.microsoft.com/office/drawing/2014/main" id="{0A26E7CB-8CC6-4A86-65D1-CED06A9AF7C5}"/>
              </a:ext>
            </a:extLst>
          </p:cNvPr>
          <p:cNvPicPr>
            <a:picLocks noChangeAspect="1"/>
          </p:cNvPicPr>
          <p:nvPr/>
        </p:nvPicPr>
        <p:blipFill>
          <a:blip r:embed="rId7"/>
          <a:stretch>
            <a:fillRect/>
          </a:stretch>
        </p:blipFill>
        <p:spPr>
          <a:xfrm>
            <a:off x="4255328" y="2130071"/>
            <a:ext cx="7757058" cy="2597858"/>
          </a:xfrm>
          <a:prstGeom prst="rect">
            <a:avLst/>
          </a:prstGeom>
        </p:spPr>
      </p:pic>
      <p:pic>
        <p:nvPicPr>
          <p:cNvPr id="5" name="Picture 4" descr="A black and white sign with white text&#10;&#10;Description automatically generated">
            <a:extLst>
              <a:ext uri="{FF2B5EF4-FFF2-40B4-BE49-F238E27FC236}">
                <a16:creationId xmlns:a16="http://schemas.microsoft.com/office/drawing/2014/main" id="{F821097D-CD39-ACB1-B6A5-EEC7AF7D369E}"/>
              </a:ext>
            </a:extLst>
          </p:cNvPr>
          <p:cNvPicPr>
            <a:picLocks noChangeAspect="1"/>
          </p:cNvPicPr>
          <p:nvPr/>
        </p:nvPicPr>
        <p:blipFill rotWithShape="1">
          <a:blip r:embed="rId8">
            <a:extLst>
              <a:ext uri="{28A0092B-C50C-407E-A947-70E740481C1C}">
                <a14:useLocalDpi xmlns:a14="http://schemas.microsoft.com/office/drawing/2010/main" val="0"/>
              </a:ext>
            </a:extLst>
          </a:blip>
          <a:srcRect b="19548"/>
          <a:stretch/>
        </p:blipFill>
        <p:spPr>
          <a:xfrm>
            <a:off x="328304" y="6261670"/>
            <a:ext cx="2004940" cy="532296"/>
          </a:xfrm>
          <a:prstGeom prst="rect">
            <a:avLst/>
          </a:prstGeom>
        </p:spPr>
      </p:pic>
    </p:spTree>
    <p:extLst>
      <p:ext uri="{BB962C8B-B14F-4D97-AF65-F5344CB8AC3E}">
        <p14:creationId xmlns:p14="http://schemas.microsoft.com/office/powerpoint/2010/main" val="59107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43000">
              <a:srgbClr val="0070C0"/>
            </a:gs>
            <a:gs pos="83000">
              <a:schemeClr val="accent1">
                <a:lumMod val="45000"/>
                <a:lumOff val="55000"/>
              </a:schemeClr>
            </a:gs>
            <a:gs pos="0">
              <a:srgbClr val="002060"/>
            </a:gs>
          </a:gsLst>
          <a:lin ang="0" scaled="1"/>
          <a:tileRect/>
        </a:gradFill>
        <a:effectLst/>
      </p:bgPr>
    </p:bg>
    <p:spTree>
      <p:nvGrpSpPr>
        <p:cNvPr id="1" name=""/>
        <p:cNvGrpSpPr/>
        <p:nvPr/>
      </p:nvGrpSpPr>
      <p:grpSpPr>
        <a:xfrm>
          <a:off x="0" y="0"/>
          <a:ext cx="0" cy="0"/>
          <a:chOff x="0" y="0"/>
          <a:chExt cx="0" cy="0"/>
        </a:xfrm>
      </p:grpSpPr>
      <p:sp useBgFill="1">
        <p:nvSpPr>
          <p:cNvPr id="1067" name="Rectangle 105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6" descr="Conceptual Hand Writing Text Caption Inspiration Showing Break Time. Business Concept for Stop ...">
            <a:extLst>
              <a:ext uri="{FF2B5EF4-FFF2-40B4-BE49-F238E27FC236}">
                <a16:creationId xmlns:a16="http://schemas.microsoft.com/office/drawing/2014/main" id="{3C20D7D4-CB84-DEFF-E811-083D966866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48" t="8742" r="16756"/>
          <a:stretch/>
        </p:blipFill>
        <p:spPr bwMode="auto">
          <a:xfrm>
            <a:off x="3523489" y="10"/>
            <a:ext cx="8668511" cy="6857990"/>
          </a:xfrm>
          <a:prstGeom prst="rect">
            <a:avLst/>
          </a:prstGeom>
          <a:noFill/>
          <a:effectLst>
            <a:outerShdw blurRad="50800" dist="50800" dir="2094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1068" name="Rectangle 106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0" name="Content Placeholder 1029">
            <a:extLst>
              <a:ext uri="{FF2B5EF4-FFF2-40B4-BE49-F238E27FC236}">
                <a16:creationId xmlns:a16="http://schemas.microsoft.com/office/drawing/2014/main" id="{F7F0FD1E-586D-F767-8753-C70FF9EED206}"/>
              </a:ext>
            </a:extLst>
          </p:cNvPr>
          <p:cNvSpPr>
            <a:spLocks noGrp="1"/>
          </p:cNvSpPr>
          <p:nvPr>
            <p:ph idx="1"/>
          </p:nvPr>
        </p:nvSpPr>
        <p:spPr>
          <a:xfrm>
            <a:off x="731591" y="941897"/>
            <a:ext cx="4023359" cy="1208141"/>
          </a:xfrm>
        </p:spPr>
        <p:txBody>
          <a:bodyPr vert="horz" lIns="91440" tIns="45720" rIns="91440" bIns="45720" rtlCol="0">
            <a:noAutofit/>
          </a:bodyPr>
          <a:lstStyle/>
          <a:p>
            <a:pPr marL="0" indent="0" algn="ctr">
              <a:buNone/>
            </a:pPr>
            <a:r>
              <a:rPr lang="en-US" sz="6600" dirty="0">
                <a:solidFill>
                  <a:schemeClr val="bg1"/>
                </a:solidFill>
                <a:latin typeface="Bernard MT Condensed" panose="02050806060905020404" pitchFamily="18" charset="0"/>
                <a:ea typeface="Gungsuh" panose="020B0503020000020004" pitchFamily="18" charset="-127"/>
              </a:rPr>
              <a:t>We’ll meet back in 10 minutes!!</a:t>
            </a:r>
          </a:p>
        </p:txBody>
      </p:sp>
      <p:sp>
        <p:nvSpPr>
          <p:cNvPr id="1069" name="Rectangle 106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70" name="Rectangle 106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2" name="Picture 8" descr="Break in clipart - Clipground">
            <a:extLst>
              <a:ext uri="{FF2B5EF4-FFF2-40B4-BE49-F238E27FC236}">
                <a16:creationId xmlns:a16="http://schemas.microsoft.com/office/drawing/2014/main" id="{8F6FBCCA-E977-5B72-5F5A-7E72AEEAA0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4943" y="4204200"/>
            <a:ext cx="2556653" cy="2150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396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alpha val="35000"/>
          </a:schemeClr>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Rectangle 10">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20344094-430A-400B-804B-910E696A1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709375"/>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53C67DF-7782-4E57-AB9B-F1B4811AD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43451" y="1248213"/>
            <a:ext cx="5413238" cy="4326335"/>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83693A9-9736-D982-0F0C-19D8C5704E93}"/>
              </a:ext>
            </a:extLst>
          </p:cNvPr>
          <p:cNvSpPr/>
          <p:nvPr/>
        </p:nvSpPr>
        <p:spPr>
          <a:xfrm>
            <a:off x="-38201" y="-88900"/>
            <a:ext cx="4605820" cy="6946900"/>
          </a:xfrm>
          <a:prstGeom prst="rect">
            <a:avLst/>
          </a:prstGeom>
          <a:solidFill>
            <a:srgbClr val="2835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white sign with white text&#10;&#10;Description automatically generated">
            <a:extLst>
              <a:ext uri="{FF2B5EF4-FFF2-40B4-BE49-F238E27FC236}">
                <a16:creationId xmlns:a16="http://schemas.microsoft.com/office/drawing/2014/main" id="{6D0CECD4-D2A2-34D7-916B-ABC3F7564426}"/>
              </a:ext>
            </a:extLst>
          </p:cNvPr>
          <p:cNvPicPr>
            <a:picLocks noChangeAspect="1"/>
          </p:cNvPicPr>
          <p:nvPr/>
        </p:nvPicPr>
        <p:blipFill rotWithShape="1">
          <a:blip r:embed="rId3">
            <a:extLst>
              <a:ext uri="{28A0092B-C50C-407E-A947-70E740481C1C}">
                <a14:useLocalDpi xmlns:a14="http://schemas.microsoft.com/office/drawing/2010/main" val="0"/>
              </a:ext>
            </a:extLst>
          </a:blip>
          <a:srcRect b="19548"/>
          <a:stretch/>
        </p:blipFill>
        <p:spPr>
          <a:xfrm>
            <a:off x="328304" y="6261670"/>
            <a:ext cx="2004940" cy="532296"/>
          </a:xfrm>
          <a:prstGeom prst="rect">
            <a:avLst/>
          </a:prstGeom>
        </p:spPr>
      </p:pic>
      <p:sp>
        <p:nvSpPr>
          <p:cNvPr id="2" name="Title 1">
            <a:extLst>
              <a:ext uri="{FF2B5EF4-FFF2-40B4-BE49-F238E27FC236}">
                <a16:creationId xmlns:a16="http://schemas.microsoft.com/office/drawing/2014/main" id="{DD549057-5C2E-D2BB-83C6-67BD373E648F}"/>
              </a:ext>
            </a:extLst>
          </p:cNvPr>
          <p:cNvSpPr>
            <a:spLocks noGrp="1"/>
          </p:cNvSpPr>
          <p:nvPr>
            <p:ph type="title"/>
          </p:nvPr>
        </p:nvSpPr>
        <p:spPr>
          <a:xfrm>
            <a:off x="528327" y="559228"/>
            <a:ext cx="3609833" cy="5204085"/>
          </a:xfrm>
        </p:spPr>
        <p:txBody>
          <a:bodyPr>
            <a:normAutofit/>
          </a:bodyPr>
          <a:lstStyle/>
          <a:p>
            <a:r>
              <a:rPr lang="en-US" b="1" dirty="0">
                <a:solidFill>
                  <a:schemeClr val="bg1"/>
                </a:solidFill>
                <a:latin typeface="Arial" panose="020B0604020202020204" pitchFamily="34" charset="0"/>
                <a:cs typeface="Arial" panose="020B0604020202020204" pitchFamily="34" charset="0"/>
              </a:rPr>
              <a:t>Exercise: </a:t>
            </a:r>
            <a:r>
              <a:rPr lang="en-US" sz="3600" b="1" dirty="0">
                <a:solidFill>
                  <a:schemeClr val="bg1"/>
                </a:solidFill>
                <a:latin typeface="Arial" panose="020B0604020202020204" pitchFamily="34" charset="0"/>
                <a:cs typeface="Arial" panose="020B0604020202020204" pitchFamily="34" charset="0"/>
              </a:rPr>
              <a:t>Writing AMC Policy Procedures </a:t>
            </a:r>
            <a:endParaRPr lang="en-US" b="1" dirty="0">
              <a:solidFill>
                <a:schemeClr val="bg1"/>
              </a:solidFill>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B03A5AE3-BD30-455C-842B-7626C8BEF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DBECAA5-1F2D-470D-875C-8F2C2CA3E5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0F0608E0-2FBC-838D-D40F-02CC7629C7F2}"/>
              </a:ext>
            </a:extLst>
          </p:cNvPr>
          <p:cNvSpPr/>
          <p:nvPr/>
        </p:nvSpPr>
        <p:spPr>
          <a:xfrm>
            <a:off x="4573879" y="-88900"/>
            <a:ext cx="7616597" cy="69525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Content Placeholder 2">
            <a:extLst>
              <a:ext uri="{FF2B5EF4-FFF2-40B4-BE49-F238E27FC236}">
                <a16:creationId xmlns:a16="http://schemas.microsoft.com/office/drawing/2014/main" id="{03ED9BBB-358E-2436-DD3F-BCE7B113CF53}"/>
              </a:ext>
            </a:extLst>
          </p:cNvPr>
          <p:cNvGraphicFramePr>
            <a:graphicFrameLocks noGrp="1"/>
          </p:cNvGraphicFramePr>
          <p:nvPr>
            <p:ph idx="1"/>
            <p:extLst>
              <p:ext uri="{D42A27DB-BD31-4B8C-83A1-F6EECF244321}">
                <p14:modId xmlns:p14="http://schemas.microsoft.com/office/powerpoint/2010/main" val="2605296312"/>
              </p:ext>
            </p:extLst>
          </p:nvPr>
        </p:nvGraphicFramePr>
        <p:xfrm>
          <a:off x="4776730" y="819369"/>
          <a:ext cx="6589260" cy="52439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angle 5">
            <a:extLst>
              <a:ext uri="{FF2B5EF4-FFF2-40B4-BE49-F238E27FC236}">
                <a16:creationId xmlns:a16="http://schemas.microsoft.com/office/drawing/2014/main" id="{96416E34-9CF6-F177-4A2D-DFA328382163}"/>
              </a:ext>
            </a:extLst>
          </p:cNvPr>
          <p:cNvSpPr/>
          <p:nvPr/>
        </p:nvSpPr>
        <p:spPr>
          <a:xfrm>
            <a:off x="-38201" y="5692851"/>
            <a:ext cx="4605820" cy="532296"/>
          </a:xfrm>
          <a:prstGeom prst="rect">
            <a:avLst/>
          </a:prstGeom>
          <a:solidFill>
            <a:srgbClr val="2835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6232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9136BB-12FA-5CC7-1609-6B2A7764E678}"/>
              </a:ext>
            </a:extLst>
          </p:cNvPr>
          <p:cNvSpPr/>
          <p:nvPr/>
        </p:nvSpPr>
        <p:spPr>
          <a:xfrm>
            <a:off x="1281792" y="0"/>
            <a:ext cx="4802903"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Round Magnets Set | Round magnets, Magnet set, Magnets">
            <a:extLst>
              <a:ext uri="{FF2B5EF4-FFF2-40B4-BE49-F238E27FC236}">
                <a16:creationId xmlns:a16="http://schemas.microsoft.com/office/drawing/2014/main" id="{C1DBE570-A322-AE16-CF9B-3E5805442C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88" r="2" b="8882"/>
          <a:stretch/>
        </p:blipFill>
        <p:spPr bwMode="auto">
          <a:xfrm>
            <a:off x="4218432" y="0"/>
            <a:ext cx="7973568" cy="6858000"/>
          </a:xfrm>
          <a:custGeom>
            <a:avLst/>
            <a:gdLst/>
            <a:ahLst/>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grpSp>
        <p:nvGrpSpPr>
          <p:cNvPr id="2055" name="Group 2054">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2056" name="Freeform: Shape 2055">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057" name="Group 2056">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2058" name="Group 2057">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2062" name="Freeform: Shape 2061">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63" name="Freeform: Shape 2062">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059" name="Group 2058">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2060" name="Freeform: Shape 2059">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61" name="Freeform: Shape 2060">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3" name="Rectangle 2">
            <a:extLst>
              <a:ext uri="{FF2B5EF4-FFF2-40B4-BE49-F238E27FC236}">
                <a16:creationId xmlns:a16="http://schemas.microsoft.com/office/drawing/2014/main" id="{0CC0DFB9-7F3E-D72D-E9DB-C6D38D4A5F6D}"/>
              </a:ext>
            </a:extLst>
          </p:cNvPr>
          <p:cNvSpPr/>
          <p:nvPr/>
        </p:nvSpPr>
        <p:spPr>
          <a:xfrm>
            <a:off x="-38201" y="-88900"/>
            <a:ext cx="4605820" cy="6946900"/>
          </a:xfrm>
          <a:prstGeom prst="rect">
            <a:avLst/>
          </a:prstGeom>
          <a:solidFill>
            <a:srgbClr val="2835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white sign with white text&#10;&#10;Description automatically generated">
            <a:extLst>
              <a:ext uri="{FF2B5EF4-FFF2-40B4-BE49-F238E27FC236}">
                <a16:creationId xmlns:a16="http://schemas.microsoft.com/office/drawing/2014/main" id="{A1A023EE-A521-AF2D-A669-DB57951E6CD8}"/>
              </a:ext>
            </a:extLst>
          </p:cNvPr>
          <p:cNvPicPr>
            <a:picLocks noChangeAspect="1"/>
          </p:cNvPicPr>
          <p:nvPr/>
        </p:nvPicPr>
        <p:blipFill rotWithShape="1">
          <a:blip r:embed="rId4">
            <a:extLst>
              <a:ext uri="{28A0092B-C50C-407E-A947-70E740481C1C}">
                <a14:useLocalDpi xmlns:a14="http://schemas.microsoft.com/office/drawing/2010/main" val="0"/>
              </a:ext>
            </a:extLst>
          </a:blip>
          <a:srcRect b="19548"/>
          <a:stretch/>
        </p:blipFill>
        <p:spPr>
          <a:xfrm>
            <a:off x="328304" y="6261670"/>
            <a:ext cx="2004940" cy="532296"/>
          </a:xfrm>
          <a:prstGeom prst="rect">
            <a:avLst/>
          </a:prstGeom>
        </p:spPr>
      </p:pic>
      <p:sp>
        <p:nvSpPr>
          <p:cNvPr id="9" name="TextBox 8">
            <a:extLst>
              <a:ext uri="{FF2B5EF4-FFF2-40B4-BE49-F238E27FC236}">
                <a16:creationId xmlns:a16="http://schemas.microsoft.com/office/drawing/2014/main" id="{56898781-189A-84E5-102E-97677E94E03E}"/>
              </a:ext>
            </a:extLst>
          </p:cNvPr>
          <p:cNvSpPr txBox="1"/>
          <p:nvPr/>
        </p:nvSpPr>
        <p:spPr>
          <a:xfrm>
            <a:off x="4567618" y="275953"/>
            <a:ext cx="1831467" cy="646331"/>
          </a:xfrm>
          <a:prstGeom prst="rect">
            <a:avLst/>
          </a:prstGeom>
          <a:noFill/>
        </p:spPr>
        <p:txBody>
          <a:bodyPr wrap="square" rtlCol="0">
            <a:spAutoFit/>
          </a:bodyPr>
          <a:lstStyle/>
          <a:p>
            <a:pPr algn="ctr"/>
            <a:r>
              <a:rPr lang="en-US" b="1" u="sng" dirty="0">
                <a:latin typeface="Batang" panose="02030600000101010101" pitchFamily="18" charset="-127"/>
                <a:ea typeface="Batang" panose="02030600000101010101" pitchFamily="18" charset="-127"/>
              </a:rPr>
              <a:t>COLD HOLDING</a:t>
            </a:r>
          </a:p>
        </p:txBody>
      </p:sp>
      <p:sp>
        <p:nvSpPr>
          <p:cNvPr id="10" name="TextBox 9">
            <a:extLst>
              <a:ext uri="{FF2B5EF4-FFF2-40B4-BE49-F238E27FC236}">
                <a16:creationId xmlns:a16="http://schemas.microsoft.com/office/drawing/2014/main" id="{853CC068-8941-0AA6-E75B-428DB0A599D7}"/>
              </a:ext>
            </a:extLst>
          </p:cNvPr>
          <p:cNvSpPr txBox="1"/>
          <p:nvPr/>
        </p:nvSpPr>
        <p:spPr>
          <a:xfrm>
            <a:off x="7467804" y="398571"/>
            <a:ext cx="1621536" cy="369332"/>
          </a:xfrm>
          <a:prstGeom prst="rect">
            <a:avLst/>
          </a:prstGeom>
          <a:noFill/>
        </p:spPr>
        <p:txBody>
          <a:bodyPr wrap="square" rtlCol="0">
            <a:spAutoFit/>
          </a:bodyPr>
          <a:lstStyle/>
          <a:p>
            <a:pPr algn="ctr"/>
            <a:r>
              <a:rPr lang="en-US" b="1" u="sng" dirty="0">
                <a:latin typeface="Batang" panose="02030600000101010101" pitchFamily="18" charset="-127"/>
                <a:ea typeface="Batang" panose="02030600000101010101" pitchFamily="18" charset="-127"/>
              </a:rPr>
              <a:t>COOLING</a:t>
            </a:r>
          </a:p>
        </p:txBody>
      </p:sp>
      <p:sp>
        <p:nvSpPr>
          <p:cNvPr id="11" name="TextBox 10">
            <a:extLst>
              <a:ext uri="{FF2B5EF4-FFF2-40B4-BE49-F238E27FC236}">
                <a16:creationId xmlns:a16="http://schemas.microsoft.com/office/drawing/2014/main" id="{81971C06-3F0A-37A5-8DF4-679ACBCD1EEC}"/>
              </a:ext>
            </a:extLst>
          </p:cNvPr>
          <p:cNvSpPr txBox="1"/>
          <p:nvPr/>
        </p:nvSpPr>
        <p:spPr>
          <a:xfrm>
            <a:off x="10243947" y="451102"/>
            <a:ext cx="1551051" cy="369332"/>
          </a:xfrm>
          <a:prstGeom prst="rect">
            <a:avLst/>
          </a:prstGeom>
          <a:noFill/>
        </p:spPr>
        <p:txBody>
          <a:bodyPr wrap="square" rtlCol="0">
            <a:spAutoFit/>
          </a:bodyPr>
          <a:lstStyle/>
          <a:p>
            <a:pPr algn="ctr"/>
            <a:r>
              <a:rPr lang="en-US" b="1" u="sng" dirty="0">
                <a:latin typeface="Batang" panose="02030600000101010101" pitchFamily="18" charset="-127"/>
                <a:ea typeface="Batang" panose="02030600000101010101" pitchFamily="18" charset="-127"/>
              </a:rPr>
              <a:t>COOKING</a:t>
            </a:r>
          </a:p>
        </p:txBody>
      </p:sp>
      <p:sp>
        <p:nvSpPr>
          <p:cNvPr id="12" name="TextBox 11">
            <a:extLst>
              <a:ext uri="{FF2B5EF4-FFF2-40B4-BE49-F238E27FC236}">
                <a16:creationId xmlns:a16="http://schemas.microsoft.com/office/drawing/2014/main" id="{2FB838C7-BF2A-D0E0-53CD-7013439FC6BB}"/>
              </a:ext>
            </a:extLst>
          </p:cNvPr>
          <p:cNvSpPr txBox="1"/>
          <p:nvPr/>
        </p:nvSpPr>
        <p:spPr>
          <a:xfrm>
            <a:off x="5763101" y="2976326"/>
            <a:ext cx="2535936" cy="646331"/>
          </a:xfrm>
          <a:prstGeom prst="rect">
            <a:avLst/>
          </a:prstGeom>
          <a:noFill/>
        </p:spPr>
        <p:txBody>
          <a:bodyPr wrap="square" rtlCol="0">
            <a:spAutoFit/>
          </a:bodyPr>
          <a:lstStyle/>
          <a:p>
            <a:pPr algn="ctr"/>
            <a:r>
              <a:rPr lang="en-US" b="1" u="sng" dirty="0">
                <a:latin typeface="Batang" panose="02030600000101010101" pitchFamily="18" charset="-127"/>
                <a:ea typeface="Batang" panose="02030600000101010101" pitchFamily="18" charset="-127"/>
              </a:rPr>
              <a:t>CROSS CONTAMINATION</a:t>
            </a:r>
          </a:p>
        </p:txBody>
      </p:sp>
      <p:sp>
        <p:nvSpPr>
          <p:cNvPr id="13" name="TextBox 12">
            <a:extLst>
              <a:ext uri="{FF2B5EF4-FFF2-40B4-BE49-F238E27FC236}">
                <a16:creationId xmlns:a16="http://schemas.microsoft.com/office/drawing/2014/main" id="{FF030F69-490A-18C8-0FDD-D512D6ADC44D}"/>
              </a:ext>
            </a:extLst>
          </p:cNvPr>
          <p:cNvSpPr txBox="1"/>
          <p:nvPr/>
        </p:nvSpPr>
        <p:spPr>
          <a:xfrm>
            <a:off x="8810661" y="3080962"/>
            <a:ext cx="1889760" cy="646331"/>
          </a:xfrm>
          <a:prstGeom prst="rect">
            <a:avLst/>
          </a:prstGeom>
          <a:noFill/>
        </p:spPr>
        <p:txBody>
          <a:bodyPr wrap="square" rtlCol="0">
            <a:spAutoFit/>
          </a:bodyPr>
          <a:lstStyle/>
          <a:p>
            <a:pPr algn="ctr"/>
            <a:r>
              <a:rPr lang="en-US" b="1" u="sng" dirty="0">
                <a:latin typeface="Batang" panose="02030600000101010101" pitchFamily="18" charset="-127"/>
                <a:ea typeface="Batang" panose="02030600000101010101" pitchFamily="18" charset="-127"/>
              </a:rPr>
              <a:t>EMPLOYEE HEALTH</a:t>
            </a:r>
          </a:p>
        </p:txBody>
      </p:sp>
      <p:sp>
        <p:nvSpPr>
          <p:cNvPr id="14" name="TextBox 13">
            <a:extLst>
              <a:ext uri="{FF2B5EF4-FFF2-40B4-BE49-F238E27FC236}">
                <a16:creationId xmlns:a16="http://schemas.microsoft.com/office/drawing/2014/main" id="{24B9CDD4-A3AF-93C1-18F6-93F81390DFF0}"/>
              </a:ext>
            </a:extLst>
          </p:cNvPr>
          <p:cNvSpPr txBox="1"/>
          <p:nvPr/>
        </p:nvSpPr>
        <p:spPr>
          <a:xfrm>
            <a:off x="4761452" y="5658717"/>
            <a:ext cx="1438656" cy="923330"/>
          </a:xfrm>
          <a:prstGeom prst="rect">
            <a:avLst/>
          </a:prstGeom>
          <a:noFill/>
        </p:spPr>
        <p:txBody>
          <a:bodyPr wrap="square" rtlCol="0">
            <a:spAutoFit/>
          </a:bodyPr>
          <a:lstStyle/>
          <a:p>
            <a:pPr algn="ctr"/>
            <a:r>
              <a:rPr lang="en-US" b="1" u="sng" dirty="0">
                <a:latin typeface="Batang" panose="02030600000101010101" pitchFamily="18" charset="-127"/>
                <a:ea typeface="Batang" panose="02030600000101010101" pitchFamily="18" charset="-127"/>
              </a:rPr>
              <a:t>FOOD CONTACT SURFACES</a:t>
            </a:r>
          </a:p>
        </p:txBody>
      </p:sp>
      <p:sp>
        <p:nvSpPr>
          <p:cNvPr id="15" name="TextBox 14">
            <a:extLst>
              <a:ext uri="{FF2B5EF4-FFF2-40B4-BE49-F238E27FC236}">
                <a16:creationId xmlns:a16="http://schemas.microsoft.com/office/drawing/2014/main" id="{51DC4F4F-AB9E-3866-91A4-DB36D0F75ED2}"/>
              </a:ext>
            </a:extLst>
          </p:cNvPr>
          <p:cNvSpPr txBox="1"/>
          <p:nvPr/>
        </p:nvSpPr>
        <p:spPr>
          <a:xfrm>
            <a:off x="7184803" y="5935716"/>
            <a:ext cx="2040826" cy="369332"/>
          </a:xfrm>
          <a:prstGeom prst="rect">
            <a:avLst/>
          </a:prstGeom>
          <a:noFill/>
        </p:spPr>
        <p:txBody>
          <a:bodyPr wrap="square" rtlCol="0">
            <a:spAutoFit/>
          </a:bodyPr>
          <a:lstStyle/>
          <a:p>
            <a:pPr algn="ctr"/>
            <a:r>
              <a:rPr lang="en-US" b="1" u="sng" dirty="0">
                <a:latin typeface="Batang" panose="02030600000101010101" pitchFamily="18" charset="-127"/>
                <a:ea typeface="Batang" panose="02030600000101010101" pitchFamily="18" charset="-127"/>
              </a:rPr>
              <a:t>HANDWASHING</a:t>
            </a:r>
          </a:p>
        </p:txBody>
      </p:sp>
      <p:sp>
        <p:nvSpPr>
          <p:cNvPr id="16" name="TextBox 15">
            <a:extLst>
              <a:ext uri="{FF2B5EF4-FFF2-40B4-BE49-F238E27FC236}">
                <a16:creationId xmlns:a16="http://schemas.microsoft.com/office/drawing/2014/main" id="{DBFB80CC-7709-0AD0-F63C-2572BBFF64E2}"/>
              </a:ext>
            </a:extLst>
          </p:cNvPr>
          <p:cNvSpPr txBox="1"/>
          <p:nvPr/>
        </p:nvSpPr>
        <p:spPr>
          <a:xfrm>
            <a:off x="10105740" y="5797216"/>
            <a:ext cx="1719072" cy="646331"/>
          </a:xfrm>
          <a:prstGeom prst="rect">
            <a:avLst/>
          </a:prstGeom>
          <a:noFill/>
        </p:spPr>
        <p:txBody>
          <a:bodyPr wrap="square" rtlCol="0">
            <a:spAutoFit/>
          </a:bodyPr>
          <a:lstStyle/>
          <a:p>
            <a:pPr algn="ctr"/>
            <a:r>
              <a:rPr lang="en-US" b="1" u="sng" dirty="0">
                <a:latin typeface="Batang" panose="02030600000101010101" pitchFamily="18" charset="-127"/>
                <a:ea typeface="Batang" panose="02030600000101010101" pitchFamily="18" charset="-127"/>
              </a:rPr>
              <a:t>HOT HOLDING</a:t>
            </a:r>
          </a:p>
        </p:txBody>
      </p:sp>
      <p:sp>
        <p:nvSpPr>
          <p:cNvPr id="18" name="TextBox 17">
            <a:extLst>
              <a:ext uri="{FF2B5EF4-FFF2-40B4-BE49-F238E27FC236}">
                <a16:creationId xmlns:a16="http://schemas.microsoft.com/office/drawing/2014/main" id="{C4112637-E8D3-A626-5449-13BCAC3A8070}"/>
              </a:ext>
            </a:extLst>
          </p:cNvPr>
          <p:cNvSpPr txBox="1"/>
          <p:nvPr/>
        </p:nvSpPr>
        <p:spPr>
          <a:xfrm>
            <a:off x="5316188" y="1232870"/>
            <a:ext cx="329184" cy="369332"/>
          </a:xfrm>
          <a:prstGeom prst="rect">
            <a:avLst/>
          </a:prstGeom>
          <a:noFill/>
        </p:spPr>
        <p:txBody>
          <a:bodyPr wrap="square" rtlCol="0">
            <a:spAutoFit/>
          </a:bodyPr>
          <a:lstStyle/>
          <a:p>
            <a:r>
              <a:rPr lang="en-US" b="1" dirty="0"/>
              <a:t>1</a:t>
            </a:r>
          </a:p>
        </p:txBody>
      </p:sp>
      <p:sp>
        <p:nvSpPr>
          <p:cNvPr id="19" name="TextBox 18">
            <a:extLst>
              <a:ext uri="{FF2B5EF4-FFF2-40B4-BE49-F238E27FC236}">
                <a16:creationId xmlns:a16="http://schemas.microsoft.com/office/drawing/2014/main" id="{0ECB182D-0FCE-1D35-CF5A-8F9F26099080}"/>
              </a:ext>
            </a:extLst>
          </p:cNvPr>
          <p:cNvSpPr txBox="1"/>
          <p:nvPr/>
        </p:nvSpPr>
        <p:spPr>
          <a:xfrm flipH="1">
            <a:off x="8113980" y="1229455"/>
            <a:ext cx="329184" cy="369332"/>
          </a:xfrm>
          <a:prstGeom prst="rect">
            <a:avLst/>
          </a:prstGeom>
          <a:noFill/>
        </p:spPr>
        <p:txBody>
          <a:bodyPr wrap="square" rtlCol="0">
            <a:spAutoFit/>
          </a:bodyPr>
          <a:lstStyle/>
          <a:p>
            <a:r>
              <a:rPr lang="en-US" b="1" dirty="0"/>
              <a:t>2</a:t>
            </a:r>
          </a:p>
        </p:txBody>
      </p:sp>
      <p:sp>
        <p:nvSpPr>
          <p:cNvPr id="17" name="TextBox 16">
            <a:extLst>
              <a:ext uri="{FF2B5EF4-FFF2-40B4-BE49-F238E27FC236}">
                <a16:creationId xmlns:a16="http://schemas.microsoft.com/office/drawing/2014/main" id="{522C6E4D-0D93-D253-4804-AEAAA287E1E7}"/>
              </a:ext>
            </a:extLst>
          </p:cNvPr>
          <p:cNvSpPr txBox="1"/>
          <p:nvPr/>
        </p:nvSpPr>
        <p:spPr>
          <a:xfrm>
            <a:off x="-2" y="2976326"/>
            <a:ext cx="4357273" cy="2062103"/>
          </a:xfrm>
          <a:prstGeom prst="rect">
            <a:avLst/>
          </a:prstGeom>
          <a:noFill/>
        </p:spPr>
        <p:txBody>
          <a:bodyPr wrap="square" rtlCol="0">
            <a:spAutoFit/>
          </a:bodyPr>
          <a:lstStyle/>
          <a:p>
            <a:pPr algn="ctr"/>
            <a:r>
              <a:rPr lang="en-US" sz="3200" dirty="0">
                <a:solidFill>
                  <a:schemeClr val="bg1"/>
                </a:solidFill>
                <a:latin typeface="Arial" panose="020B0604020202020204" pitchFamily="34" charset="0"/>
                <a:ea typeface="Cambria" panose="02040503050406030204" pitchFamily="18" charset="0"/>
                <a:cs typeface="Arial" panose="020B0604020202020204" pitchFamily="34" charset="0"/>
              </a:rPr>
              <a:t>Work with your group to create an AMC policy for your assigned violation</a:t>
            </a:r>
          </a:p>
        </p:txBody>
      </p:sp>
      <p:sp>
        <p:nvSpPr>
          <p:cNvPr id="20" name="TextBox 19">
            <a:extLst>
              <a:ext uri="{FF2B5EF4-FFF2-40B4-BE49-F238E27FC236}">
                <a16:creationId xmlns:a16="http://schemas.microsoft.com/office/drawing/2014/main" id="{261FF5CF-EDD9-8A70-827F-1476E46068E8}"/>
              </a:ext>
            </a:extLst>
          </p:cNvPr>
          <p:cNvSpPr txBox="1"/>
          <p:nvPr/>
        </p:nvSpPr>
        <p:spPr>
          <a:xfrm>
            <a:off x="10854880" y="1229455"/>
            <a:ext cx="329184" cy="369332"/>
          </a:xfrm>
          <a:prstGeom prst="rect">
            <a:avLst/>
          </a:prstGeom>
          <a:noFill/>
        </p:spPr>
        <p:txBody>
          <a:bodyPr wrap="square" rtlCol="0">
            <a:spAutoFit/>
          </a:bodyPr>
          <a:lstStyle/>
          <a:p>
            <a:r>
              <a:rPr lang="en-US" b="1" dirty="0"/>
              <a:t>3</a:t>
            </a:r>
          </a:p>
        </p:txBody>
      </p:sp>
      <p:sp>
        <p:nvSpPr>
          <p:cNvPr id="21" name="TextBox 20">
            <a:extLst>
              <a:ext uri="{FF2B5EF4-FFF2-40B4-BE49-F238E27FC236}">
                <a16:creationId xmlns:a16="http://schemas.microsoft.com/office/drawing/2014/main" id="{1FB44FB9-285D-8BEA-7F6D-4970DB304176}"/>
              </a:ext>
            </a:extLst>
          </p:cNvPr>
          <p:cNvSpPr txBox="1"/>
          <p:nvPr/>
        </p:nvSpPr>
        <p:spPr>
          <a:xfrm>
            <a:off x="6867196" y="4165354"/>
            <a:ext cx="329184" cy="369332"/>
          </a:xfrm>
          <a:prstGeom prst="rect">
            <a:avLst/>
          </a:prstGeom>
          <a:noFill/>
        </p:spPr>
        <p:txBody>
          <a:bodyPr wrap="square" rtlCol="0">
            <a:spAutoFit/>
          </a:bodyPr>
          <a:lstStyle/>
          <a:p>
            <a:r>
              <a:rPr lang="en-US" b="1" dirty="0"/>
              <a:t>4</a:t>
            </a:r>
          </a:p>
        </p:txBody>
      </p:sp>
      <p:sp>
        <p:nvSpPr>
          <p:cNvPr id="22" name="TextBox 21">
            <a:extLst>
              <a:ext uri="{FF2B5EF4-FFF2-40B4-BE49-F238E27FC236}">
                <a16:creationId xmlns:a16="http://schemas.microsoft.com/office/drawing/2014/main" id="{9CC34F2F-1711-05DA-AA87-8AAC025574F9}"/>
              </a:ext>
            </a:extLst>
          </p:cNvPr>
          <p:cNvSpPr txBox="1"/>
          <p:nvPr/>
        </p:nvSpPr>
        <p:spPr>
          <a:xfrm>
            <a:off x="9590949" y="4165354"/>
            <a:ext cx="329184" cy="369332"/>
          </a:xfrm>
          <a:prstGeom prst="rect">
            <a:avLst/>
          </a:prstGeom>
          <a:noFill/>
        </p:spPr>
        <p:txBody>
          <a:bodyPr wrap="square" rtlCol="0">
            <a:spAutoFit/>
          </a:bodyPr>
          <a:lstStyle/>
          <a:p>
            <a:r>
              <a:rPr lang="en-US" b="1" dirty="0"/>
              <a:t>5</a:t>
            </a:r>
          </a:p>
        </p:txBody>
      </p:sp>
      <p:sp>
        <p:nvSpPr>
          <p:cNvPr id="23" name="TextBox 22">
            <a:extLst>
              <a:ext uri="{FF2B5EF4-FFF2-40B4-BE49-F238E27FC236}">
                <a16:creationId xmlns:a16="http://schemas.microsoft.com/office/drawing/2014/main" id="{91EE48E5-BE54-067C-FE86-656682D6D4EF}"/>
              </a:ext>
            </a:extLst>
          </p:cNvPr>
          <p:cNvSpPr txBox="1"/>
          <p:nvPr/>
        </p:nvSpPr>
        <p:spPr>
          <a:xfrm>
            <a:off x="5316188" y="5255798"/>
            <a:ext cx="329184" cy="369332"/>
          </a:xfrm>
          <a:prstGeom prst="rect">
            <a:avLst/>
          </a:prstGeom>
          <a:noFill/>
        </p:spPr>
        <p:txBody>
          <a:bodyPr wrap="square" rtlCol="0">
            <a:spAutoFit/>
          </a:bodyPr>
          <a:lstStyle/>
          <a:p>
            <a:r>
              <a:rPr lang="en-US" b="1" dirty="0"/>
              <a:t>6</a:t>
            </a:r>
          </a:p>
        </p:txBody>
      </p:sp>
      <p:sp>
        <p:nvSpPr>
          <p:cNvPr id="24" name="TextBox 23">
            <a:extLst>
              <a:ext uri="{FF2B5EF4-FFF2-40B4-BE49-F238E27FC236}">
                <a16:creationId xmlns:a16="http://schemas.microsoft.com/office/drawing/2014/main" id="{07AF62D1-27D1-13B0-90D6-172411A30CCC}"/>
              </a:ext>
            </a:extLst>
          </p:cNvPr>
          <p:cNvSpPr txBox="1"/>
          <p:nvPr/>
        </p:nvSpPr>
        <p:spPr>
          <a:xfrm>
            <a:off x="8040624" y="5255798"/>
            <a:ext cx="329184" cy="369332"/>
          </a:xfrm>
          <a:prstGeom prst="rect">
            <a:avLst/>
          </a:prstGeom>
          <a:noFill/>
        </p:spPr>
        <p:txBody>
          <a:bodyPr wrap="square" rtlCol="0">
            <a:spAutoFit/>
          </a:bodyPr>
          <a:lstStyle/>
          <a:p>
            <a:r>
              <a:rPr lang="en-US" b="1" dirty="0"/>
              <a:t>7</a:t>
            </a:r>
          </a:p>
        </p:txBody>
      </p:sp>
      <p:sp>
        <p:nvSpPr>
          <p:cNvPr id="25" name="TextBox 24">
            <a:extLst>
              <a:ext uri="{FF2B5EF4-FFF2-40B4-BE49-F238E27FC236}">
                <a16:creationId xmlns:a16="http://schemas.microsoft.com/office/drawing/2014/main" id="{6A21FE81-4C79-5423-6170-027017C9626E}"/>
              </a:ext>
            </a:extLst>
          </p:cNvPr>
          <p:cNvSpPr txBox="1"/>
          <p:nvPr/>
        </p:nvSpPr>
        <p:spPr>
          <a:xfrm>
            <a:off x="10854880" y="5289385"/>
            <a:ext cx="329184" cy="369332"/>
          </a:xfrm>
          <a:prstGeom prst="rect">
            <a:avLst/>
          </a:prstGeom>
          <a:noFill/>
        </p:spPr>
        <p:txBody>
          <a:bodyPr wrap="square" rtlCol="0">
            <a:spAutoFit/>
          </a:bodyPr>
          <a:lstStyle/>
          <a:p>
            <a:r>
              <a:rPr lang="en-US" b="1" dirty="0"/>
              <a:t>8</a:t>
            </a:r>
          </a:p>
        </p:txBody>
      </p:sp>
      <p:sp>
        <p:nvSpPr>
          <p:cNvPr id="5" name="TextBox 4">
            <a:extLst>
              <a:ext uri="{FF2B5EF4-FFF2-40B4-BE49-F238E27FC236}">
                <a16:creationId xmlns:a16="http://schemas.microsoft.com/office/drawing/2014/main" id="{EA93EACD-DE49-868C-5056-158816E464EC}"/>
              </a:ext>
            </a:extLst>
          </p:cNvPr>
          <p:cNvSpPr txBox="1"/>
          <p:nvPr/>
        </p:nvSpPr>
        <p:spPr>
          <a:xfrm>
            <a:off x="56232" y="998622"/>
            <a:ext cx="4357273" cy="1200329"/>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ea typeface="Cambria" panose="02040503050406030204" pitchFamily="18" charset="0"/>
                <a:cs typeface="Arial" panose="020B0604020202020204" pitchFamily="34" charset="0"/>
              </a:rPr>
              <a:t>AMC Policy Exercise</a:t>
            </a:r>
          </a:p>
        </p:txBody>
      </p:sp>
    </p:spTree>
    <p:extLst>
      <p:ext uri="{BB962C8B-B14F-4D97-AF65-F5344CB8AC3E}">
        <p14:creationId xmlns:p14="http://schemas.microsoft.com/office/powerpoint/2010/main" val="2423469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67DB7-5C40-DC21-667B-31E981D9886F}"/>
              </a:ext>
            </a:extLst>
          </p:cNvPr>
          <p:cNvSpPr>
            <a:spLocks noGrp="1"/>
          </p:cNvSpPr>
          <p:nvPr>
            <p:ph type="title"/>
          </p:nvPr>
        </p:nvSpPr>
        <p:spPr>
          <a:xfrm>
            <a:off x="838200" y="283482"/>
            <a:ext cx="10515600" cy="941161"/>
          </a:xfrm>
        </p:spPr>
        <p:txBody>
          <a:bodyPr/>
          <a:lstStyle/>
          <a:p>
            <a:pPr algn="ctr"/>
            <a:r>
              <a:rPr lang="en-US" b="1" dirty="0">
                <a:solidFill>
                  <a:srgbClr val="002060"/>
                </a:solidFill>
                <a:latin typeface="Arial" panose="020B0604020202020204" pitchFamily="34" charset="0"/>
                <a:cs typeface="Arial" panose="020B0604020202020204" pitchFamily="34" charset="0"/>
              </a:rPr>
              <a:t>The Food Safety Resource Library</a:t>
            </a:r>
          </a:p>
        </p:txBody>
      </p:sp>
      <p:pic>
        <p:nvPicPr>
          <p:cNvPr id="11" name="Content Placeholder 10">
            <a:extLst>
              <a:ext uri="{FF2B5EF4-FFF2-40B4-BE49-F238E27FC236}">
                <a16:creationId xmlns:a16="http://schemas.microsoft.com/office/drawing/2014/main" id="{82F394E4-48A5-D0B4-1AE2-8B5DFA9BD956}"/>
              </a:ext>
            </a:extLst>
          </p:cNvPr>
          <p:cNvPicPr>
            <a:picLocks noGrp="1" noChangeAspect="1"/>
          </p:cNvPicPr>
          <p:nvPr>
            <p:ph idx="1"/>
          </p:nvPr>
        </p:nvPicPr>
        <p:blipFill>
          <a:blip r:embed="rId3"/>
          <a:stretch>
            <a:fillRect/>
          </a:stretch>
        </p:blipFill>
        <p:spPr>
          <a:xfrm>
            <a:off x="1762582" y="1253331"/>
            <a:ext cx="8870035" cy="4351338"/>
          </a:xfrm>
        </p:spPr>
      </p:pic>
      <p:sp>
        <p:nvSpPr>
          <p:cNvPr id="12" name="Oval 11">
            <a:extLst>
              <a:ext uri="{FF2B5EF4-FFF2-40B4-BE49-F238E27FC236}">
                <a16:creationId xmlns:a16="http://schemas.microsoft.com/office/drawing/2014/main" id="{3685072B-6039-C63C-28D8-895238639BB0}"/>
              </a:ext>
            </a:extLst>
          </p:cNvPr>
          <p:cNvSpPr/>
          <p:nvPr/>
        </p:nvSpPr>
        <p:spPr>
          <a:xfrm>
            <a:off x="6197599" y="1271474"/>
            <a:ext cx="1447800" cy="1007568"/>
          </a:xfrm>
          <a:prstGeom prst="ellipse">
            <a:avLst/>
          </a:prstGeom>
          <a:noFill/>
          <a:ln>
            <a:solidFill>
              <a:srgbClr val="C843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ue and white logo&#10;&#10;Description automatically generated">
            <a:extLst>
              <a:ext uri="{FF2B5EF4-FFF2-40B4-BE49-F238E27FC236}">
                <a16:creationId xmlns:a16="http://schemas.microsoft.com/office/drawing/2014/main" id="{9B06B2DF-8972-AA8B-316A-C17BD3F8AE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033" y="6223570"/>
            <a:ext cx="2067767" cy="505510"/>
          </a:xfrm>
          <a:prstGeom prst="rect">
            <a:avLst/>
          </a:prstGeom>
        </p:spPr>
      </p:pic>
    </p:spTree>
    <p:extLst>
      <p:ext uri="{BB962C8B-B14F-4D97-AF65-F5344CB8AC3E}">
        <p14:creationId xmlns:p14="http://schemas.microsoft.com/office/powerpoint/2010/main" val="281550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60D849-655E-25BD-6FD7-66CF53614C85}"/>
              </a:ext>
            </a:extLst>
          </p:cNvPr>
          <p:cNvSpPr>
            <a:spLocks noGrp="1"/>
          </p:cNvSpPr>
          <p:nvPr>
            <p:ph idx="1"/>
          </p:nvPr>
        </p:nvSpPr>
        <p:spPr>
          <a:xfrm>
            <a:off x="6223000" y="1402505"/>
            <a:ext cx="5257800" cy="4351338"/>
          </a:xfrm>
        </p:spPr>
        <p:txBody>
          <a:bodyPr>
            <a:normAutofit/>
          </a:bodyPr>
          <a:lstStyle/>
          <a:p>
            <a:r>
              <a:rPr lang="en-US" sz="2000" b="1" dirty="0">
                <a:effectLst/>
                <a:latin typeface="Nunito Sans" pitchFamily="2" charset="0"/>
              </a:rPr>
              <a:t>General Information and Frequently Asked Questions</a:t>
            </a:r>
          </a:p>
          <a:p>
            <a:pPr marL="0" indent="0">
              <a:buNone/>
            </a:pPr>
            <a:endParaRPr lang="en-US" sz="2000" b="1" dirty="0">
              <a:effectLst/>
              <a:latin typeface="Nunito Sans" pitchFamily="2" charset="0"/>
            </a:endParaRPr>
          </a:p>
          <a:p>
            <a:r>
              <a:rPr lang="en-US" sz="2000" b="1" dirty="0">
                <a:latin typeface="Nunito Sans" pitchFamily="2" charset="0"/>
              </a:rPr>
              <a:t>Food Safety Handouts </a:t>
            </a:r>
          </a:p>
          <a:p>
            <a:pPr marL="0" indent="0">
              <a:buNone/>
            </a:pPr>
            <a:endParaRPr lang="en-US" sz="2000" b="1" dirty="0">
              <a:latin typeface="Nunito Sans" pitchFamily="2" charset="0"/>
            </a:endParaRPr>
          </a:p>
          <a:p>
            <a:r>
              <a:rPr lang="en-US" sz="2000" b="1" dirty="0">
                <a:effectLst/>
                <a:latin typeface="Nunito Sans" pitchFamily="2" charset="0"/>
              </a:rPr>
              <a:t>Sample </a:t>
            </a:r>
            <a:r>
              <a:rPr lang="en-US" sz="2000" b="1" dirty="0">
                <a:latin typeface="Nunito Sans" pitchFamily="2" charset="0"/>
              </a:rPr>
              <a:t>Standard Operating Procedures </a:t>
            </a:r>
          </a:p>
          <a:p>
            <a:pPr marL="0" indent="0">
              <a:buNone/>
            </a:pPr>
            <a:endParaRPr lang="en-US" sz="2000" b="1" dirty="0">
              <a:latin typeface="Nunito Sans" pitchFamily="2" charset="0"/>
            </a:endParaRPr>
          </a:p>
          <a:p>
            <a:r>
              <a:rPr lang="en-US" sz="2000" b="1" dirty="0">
                <a:effectLst/>
                <a:latin typeface="Nunito Sans" pitchFamily="2" charset="0"/>
              </a:rPr>
              <a:t>Food Safety Logs and Record Keeping </a:t>
            </a:r>
          </a:p>
        </p:txBody>
      </p:sp>
      <p:pic>
        <p:nvPicPr>
          <p:cNvPr id="5" name="Picture 4">
            <a:extLst>
              <a:ext uri="{FF2B5EF4-FFF2-40B4-BE49-F238E27FC236}">
                <a16:creationId xmlns:a16="http://schemas.microsoft.com/office/drawing/2014/main" id="{37E0544D-1B64-5E4C-9A40-B3A8C3B85BCD}"/>
              </a:ext>
            </a:extLst>
          </p:cNvPr>
          <p:cNvPicPr>
            <a:picLocks noChangeAspect="1"/>
          </p:cNvPicPr>
          <p:nvPr/>
        </p:nvPicPr>
        <p:blipFill>
          <a:blip r:embed="rId3"/>
          <a:stretch>
            <a:fillRect/>
          </a:stretch>
        </p:blipFill>
        <p:spPr>
          <a:xfrm>
            <a:off x="838200" y="1277455"/>
            <a:ext cx="4315968" cy="4639709"/>
          </a:xfrm>
          <a:prstGeom prst="rect">
            <a:avLst/>
          </a:prstGeom>
        </p:spPr>
      </p:pic>
      <p:sp>
        <p:nvSpPr>
          <p:cNvPr id="4" name="Title 1">
            <a:extLst>
              <a:ext uri="{FF2B5EF4-FFF2-40B4-BE49-F238E27FC236}">
                <a16:creationId xmlns:a16="http://schemas.microsoft.com/office/drawing/2014/main" id="{A129F9C5-2E63-7F05-DF18-C282DEB69EE0}"/>
              </a:ext>
            </a:extLst>
          </p:cNvPr>
          <p:cNvSpPr txBox="1">
            <a:spLocks/>
          </p:cNvSpPr>
          <p:nvPr/>
        </p:nvSpPr>
        <p:spPr>
          <a:xfrm>
            <a:off x="838200" y="279989"/>
            <a:ext cx="10515600" cy="9411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002060"/>
                </a:solidFill>
                <a:latin typeface="Arial" panose="020B0604020202020204" pitchFamily="34" charset="0"/>
                <a:cs typeface="Arial" panose="020B0604020202020204" pitchFamily="34" charset="0"/>
              </a:rPr>
              <a:t>The Food Safety Resource Library</a:t>
            </a:r>
            <a:endParaRPr lang="en-US" b="1" dirty="0">
              <a:solidFill>
                <a:srgbClr val="002060"/>
              </a:solidFill>
              <a:latin typeface="Arial" panose="020B0604020202020204" pitchFamily="34" charset="0"/>
              <a:cs typeface="Arial" panose="020B0604020202020204" pitchFamily="34" charset="0"/>
            </a:endParaRPr>
          </a:p>
        </p:txBody>
      </p:sp>
      <p:pic>
        <p:nvPicPr>
          <p:cNvPr id="6" name="Picture 5" descr="A blue and white logo&#10;&#10;Description automatically generated">
            <a:extLst>
              <a:ext uri="{FF2B5EF4-FFF2-40B4-BE49-F238E27FC236}">
                <a16:creationId xmlns:a16="http://schemas.microsoft.com/office/drawing/2014/main" id="{A2E2B3C2-647B-8C56-A64C-2DB6D45F21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033" y="6223570"/>
            <a:ext cx="2067767" cy="505510"/>
          </a:xfrm>
          <a:prstGeom prst="rect">
            <a:avLst/>
          </a:prstGeom>
        </p:spPr>
      </p:pic>
    </p:spTree>
    <p:extLst>
      <p:ext uri="{BB962C8B-B14F-4D97-AF65-F5344CB8AC3E}">
        <p14:creationId xmlns:p14="http://schemas.microsoft.com/office/powerpoint/2010/main" val="149793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additive="base">
                                        <p:cTn id="2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 calcmode="lin" valueType="num">
                                      <p:cBhvr additive="base">
                                        <p:cTn id="3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E6382-BE32-DF44-9EFD-BD075B7381B9}"/>
              </a:ext>
            </a:extLst>
          </p:cNvPr>
          <p:cNvSpPr>
            <a:spLocks noGrp="1"/>
          </p:cNvSpPr>
          <p:nvPr>
            <p:ph type="title"/>
          </p:nvPr>
        </p:nvSpPr>
        <p:spPr>
          <a:xfrm>
            <a:off x="739774" y="180202"/>
            <a:ext cx="10515600" cy="1325563"/>
          </a:xfrm>
        </p:spPr>
        <p:txBody>
          <a:bodyPr>
            <a:normAutofit/>
          </a:bodyPr>
          <a:lstStyle/>
          <a:p>
            <a:pPr algn="ctr"/>
            <a:r>
              <a:rPr lang="en-US" sz="4800" b="1" dirty="0">
                <a:solidFill>
                  <a:srgbClr val="002060"/>
                </a:solidFill>
                <a:latin typeface="Arial" panose="020B0604020202020204" pitchFamily="34" charset="0"/>
                <a:cs typeface="Arial" panose="020B0604020202020204" pitchFamily="34" charset="0"/>
              </a:rPr>
              <a:t>What We Do</a:t>
            </a:r>
          </a:p>
        </p:txBody>
      </p:sp>
      <p:sp>
        <p:nvSpPr>
          <p:cNvPr id="6" name="Text Placeholder 5">
            <a:extLst>
              <a:ext uri="{FF2B5EF4-FFF2-40B4-BE49-F238E27FC236}">
                <a16:creationId xmlns:a16="http://schemas.microsoft.com/office/drawing/2014/main" id="{91F8BE7D-3678-165F-7523-73C1B3E6A72A}"/>
              </a:ext>
            </a:extLst>
          </p:cNvPr>
          <p:cNvSpPr>
            <a:spLocks noGrp="1"/>
          </p:cNvSpPr>
          <p:nvPr>
            <p:ph type="body" idx="1"/>
          </p:nvPr>
        </p:nvSpPr>
        <p:spPr>
          <a:xfrm>
            <a:off x="839787" y="1325563"/>
            <a:ext cx="5157787" cy="823912"/>
          </a:xfrm>
        </p:spPr>
        <p:txBody>
          <a:bodyPr/>
          <a:lstStyle/>
          <a:p>
            <a:r>
              <a:rPr lang="en-US" dirty="0"/>
              <a:t>Environmental Health Services</a:t>
            </a:r>
          </a:p>
        </p:txBody>
      </p:sp>
      <p:sp>
        <p:nvSpPr>
          <p:cNvPr id="3" name="Content Placeholder 2">
            <a:extLst>
              <a:ext uri="{FF2B5EF4-FFF2-40B4-BE49-F238E27FC236}">
                <a16:creationId xmlns:a16="http://schemas.microsoft.com/office/drawing/2014/main" id="{45A7A90C-1875-282D-1AFC-BDC2989055BA}"/>
              </a:ext>
            </a:extLst>
          </p:cNvPr>
          <p:cNvSpPr>
            <a:spLocks noGrp="1"/>
          </p:cNvSpPr>
          <p:nvPr>
            <p:ph sz="half" idx="2"/>
          </p:nvPr>
        </p:nvSpPr>
        <p:spPr>
          <a:xfrm>
            <a:off x="839787" y="2285273"/>
            <a:ext cx="5157787" cy="3684588"/>
          </a:xfrm>
        </p:spPr>
        <p:txBody>
          <a:bodyPr>
            <a:normAutofit fontScale="92500" lnSpcReduction="10000"/>
          </a:bodyPr>
          <a:lstStyle/>
          <a:p>
            <a:r>
              <a:rPr lang="en-US" dirty="0"/>
              <a:t>“Ensures compliance with local, state, and federal laws regulating food, waste, water, vector and other areas of public health in Washoe County.” </a:t>
            </a:r>
          </a:p>
          <a:p>
            <a:r>
              <a:rPr lang="en-US" dirty="0"/>
              <a:t>Enforcement of regulations as well as education</a:t>
            </a:r>
          </a:p>
          <a:p>
            <a:r>
              <a:rPr lang="en-US" dirty="0"/>
              <a:t>“Collaborative approach with industry to meet established public health goals” </a:t>
            </a:r>
          </a:p>
        </p:txBody>
      </p:sp>
      <p:sp>
        <p:nvSpPr>
          <p:cNvPr id="5" name="TextBox 4">
            <a:extLst>
              <a:ext uri="{FF2B5EF4-FFF2-40B4-BE49-F238E27FC236}">
                <a16:creationId xmlns:a16="http://schemas.microsoft.com/office/drawing/2014/main" id="{3FC1AADC-2597-5054-85D9-6940EBE802F5}"/>
              </a:ext>
            </a:extLst>
          </p:cNvPr>
          <p:cNvSpPr txBox="1"/>
          <p:nvPr/>
        </p:nvSpPr>
        <p:spPr>
          <a:xfrm>
            <a:off x="9834200" y="6506674"/>
            <a:ext cx="2387475" cy="230832"/>
          </a:xfrm>
          <a:prstGeom prst="rect">
            <a:avLst/>
          </a:prstGeom>
          <a:noFill/>
        </p:spPr>
        <p:txBody>
          <a:bodyPr wrap="square" rtlCol="0">
            <a:spAutoFit/>
          </a:bodyPr>
          <a:lstStyle/>
          <a:p>
            <a:r>
              <a:rPr lang="en-US" sz="900" dirty="0"/>
              <a:t>Source: </a:t>
            </a:r>
            <a:r>
              <a:rPr lang="en-US" sz="900" dirty="0">
                <a:hlinkClick r:id="rId3"/>
              </a:rPr>
              <a:t>Environmental Health (EHS) (nnph.org)</a:t>
            </a:r>
            <a:r>
              <a:rPr lang="en-US" sz="900" dirty="0"/>
              <a:t> </a:t>
            </a:r>
          </a:p>
        </p:txBody>
      </p:sp>
      <p:sp>
        <p:nvSpPr>
          <p:cNvPr id="18" name="Freeform: Shape 17">
            <a:extLst>
              <a:ext uri="{FF2B5EF4-FFF2-40B4-BE49-F238E27FC236}">
                <a16:creationId xmlns:a16="http://schemas.microsoft.com/office/drawing/2014/main" id="{742D462C-AC28-098D-2A2E-631C955AEDE3}"/>
              </a:ext>
            </a:extLst>
          </p:cNvPr>
          <p:cNvSpPr/>
          <p:nvPr/>
        </p:nvSpPr>
        <p:spPr>
          <a:xfrm>
            <a:off x="6889479" y="1737519"/>
            <a:ext cx="4138459" cy="3535588"/>
          </a:xfrm>
          <a:custGeom>
            <a:avLst/>
            <a:gdLst>
              <a:gd name="connsiteX0" fmla="*/ 4551680 w 4551680"/>
              <a:gd name="connsiteY0" fmla="*/ 2275840 h 4551680"/>
              <a:gd name="connsiteX1" fmla="*/ 2275840 w 4551680"/>
              <a:gd name="connsiteY1" fmla="*/ 4551680 h 4551680"/>
              <a:gd name="connsiteX2" fmla="*/ 2275840 w 4551680"/>
              <a:gd name="connsiteY2" fmla="*/ 2275840 h 4551680"/>
              <a:gd name="connsiteX3" fmla="*/ 4551680 w 4551680"/>
              <a:gd name="connsiteY3" fmla="*/ 2275840 h 4551680"/>
            </a:gdLst>
            <a:ahLst/>
            <a:cxnLst>
              <a:cxn ang="0">
                <a:pos x="connsiteX0" y="connsiteY0"/>
              </a:cxn>
              <a:cxn ang="0">
                <a:pos x="connsiteX1" y="connsiteY1"/>
              </a:cxn>
              <a:cxn ang="0">
                <a:pos x="connsiteX2" y="connsiteY2"/>
              </a:cxn>
              <a:cxn ang="0">
                <a:pos x="connsiteX3" y="connsiteY3"/>
              </a:cxn>
            </a:cxnLst>
            <a:rect l="l" t="t" r="r" b="b"/>
            <a:pathLst>
              <a:path w="4551680" h="4551680">
                <a:moveTo>
                  <a:pt x="4551680" y="2275840"/>
                </a:moveTo>
                <a:cubicBezTo>
                  <a:pt x="4551680" y="3532752"/>
                  <a:pt x="3532752" y="4551680"/>
                  <a:pt x="2275840" y="4551680"/>
                </a:cubicBezTo>
                <a:lnTo>
                  <a:pt x="2275840" y="2275840"/>
                </a:lnTo>
                <a:lnTo>
                  <a:pt x="4551680" y="227584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79980" tIns="2379980" rIns="537634" bIns="862754" numCol="1" spcCol="1270" anchor="ctr" anchorCtr="0">
            <a:noAutofit/>
          </a:bodyPr>
          <a:lstStyle/>
          <a:p>
            <a:pPr marL="0" lvl="0" indent="0" algn="ctr" defTabSz="800100">
              <a:lnSpc>
                <a:spcPct val="90000"/>
              </a:lnSpc>
              <a:spcBef>
                <a:spcPct val="0"/>
              </a:spcBef>
              <a:spcAft>
                <a:spcPct val="35000"/>
              </a:spcAft>
              <a:buNone/>
            </a:pPr>
            <a:r>
              <a:rPr lang="en-US" sz="1200" b="1" kern="1200" dirty="0">
                <a:solidFill>
                  <a:schemeClr val="tx1">
                    <a:lumMod val="95000"/>
                    <a:lumOff val="5000"/>
                  </a:schemeClr>
                </a:solidFill>
              </a:rPr>
              <a:t>Permitted Facilities &amp; Vector Program</a:t>
            </a:r>
          </a:p>
        </p:txBody>
      </p:sp>
      <p:sp>
        <p:nvSpPr>
          <p:cNvPr id="19" name="Freeform: Shape 18">
            <a:extLst>
              <a:ext uri="{FF2B5EF4-FFF2-40B4-BE49-F238E27FC236}">
                <a16:creationId xmlns:a16="http://schemas.microsoft.com/office/drawing/2014/main" id="{63DDEBF6-804D-91B0-3A1D-FAD417E5250F}"/>
              </a:ext>
            </a:extLst>
          </p:cNvPr>
          <p:cNvSpPr/>
          <p:nvPr/>
        </p:nvSpPr>
        <p:spPr>
          <a:xfrm>
            <a:off x="6814253" y="1719587"/>
            <a:ext cx="4138459" cy="3535588"/>
          </a:xfrm>
          <a:custGeom>
            <a:avLst/>
            <a:gdLst>
              <a:gd name="connsiteX0" fmla="*/ 2275840 w 4551680"/>
              <a:gd name="connsiteY0" fmla="*/ 4551680 h 4551680"/>
              <a:gd name="connsiteX1" fmla="*/ 0 w 4551680"/>
              <a:gd name="connsiteY1" fmla="*/ 2275840 h 4551680"/>
              <a:gd name="connsiteX2" fmla="*/ 2275840 w 4551680"/>
              <a:gd name="connsiteY2" fmla="*/ 2275840 h 4551680"/>
              <a:gd name="connsiteX3" fmla="*/ 2275840 w 4551680"/>
              <a:gd name="connsiteY3" fmla="*/ 4551680 h 4551680"/>
            </a:gdLst>
            <a:ahLst/>
            <a:cxnLst>
              <a:cxn ang="0">
                <a:pos x="connsiteX0" y="connsiteY0"/>
              </a:cxn>
              <a:cxn ang="0">
                <a:pos x="connsiteX1" y="connsiteY1"/>
              </a:cxn>
              <a:cxn ang="0">
                <a:pos x="connsiteX2" y="connsiteY2"/>
              </a:cxn>
              <a:cxn ang="0">
                <a:pos x="connsiteX3" y="connsiteY3"/>
              </a:cxn>
            </a:cxnLst>
            <a:rect l="l" t="t" r="r" b="b"/>
            <a:pathLst>
              <a:path w="4551680" h="4551680">
                <a:moveTo>
                  <a:pt x="2275840" y="4551680"/>
                </a:moveTo>
                <a:cubicBezTo>
                  <a:pt x="1018928" y="4551680"/>
                  <a:pt x="0" y="3532752"/>
                  <a:pt x="0" y="2275840"/>
                </a:cubicBezTo>
                <a:lnTo>
                  <a:pt x="2275840" y="2275840"/>
                </a:lnTo>
                <a:lnTo>
                  <a:pt x="2275840" y="4551680"/>
                </a:lnTo>
                <a:close/>
              </a:path>
            </a:pathLst>
          </a:custGeom>
          <a:solidFill>
            <a:schemeClr val="accent2">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7633" tIns="2379980" rIns="2379981" bIns="862754" numCol="1" spcCol="1270" anchor="ctr" anchorCtr="0">
            <a:noAutofit/>
          </a:bodyPr>
          <a:lstStyle/>
          <a:p>
            <a:pPr marL="0" lvl="0" indent="0" algn="ctr" defTabSz="800100">
              <a:lnSpc>
                <a:spcPct val="90000"/>
              </a:lnSpc>
              <a:spcBef>
                <a:spcPct val="0"/>
              </a:spcBef>
              <a:spcAft>
                <a:spcPct val="35000"/>
              </a:spcAft>
              <a:buNone/>
            </a:pPr>
            <a:r>
              <a:rPr lang="en-US" sz="1200" b="1" kern="1200" dirty="0"/>
              <a:t>Waste Management/ UST/ Land Development/ Water Program</a:t>
            </a:r>
          </a:p>
        </p:txBody>
      </p:sp>
      <p:sp>
        <p:nvSpPr>
          <p:cNvPr id="20" name="Freeform: Shape 19">
            <a:extLst>
              <a:ext uri="{FF2B5EF4-FFF2-40B4-BE49-F238E27FC236}">
                <a16:creationId xmlns:a16="http://schemas.microsoft.com/office/drawing/2014/main" id="{BDCC56A8-149B-6C40-CE2C-09EFF60DC41F}"/>
              </a:ext>
            </a:extLst>
          </p:cNvPr>
          <p:cNvSpPr/>
          <p:nvPr/>
        </p:nvSpPr>
        <p:spPr>
          <a:xfrm>
            <a:off x="6814253" y="1661206"/>
            <a:ext cx="4138459" cy="3535588"/>
          </a:xfrm>
          <a:custGeom>
            <a:avLst/>
            <a:gdLst>
              <a:gd name="connsiteX0" fmla="*/ 0 w 4551680"/>
              <a:gd name="connsiteY0" fmla="*/ 2275840 h 4551680"/>
              <a:gd name="connsiteX1" fmla="*/ 2275840 w 4551680"/>
              <a:gd name="connsiteY1" fmla="*/ 0 h 4551680"/>
              <a:gd name="connsiteX2" fmla="*/ 2275840 w 4551680"/>
              <a:gd name="connsiteY2" fmla="*/ 2275840 h 4551680"/>
              <a:gd name="connsiteX3" fmla="*/ 0 w 4551680"/>
              <a:gd name="connsiteY3" fmla="*/ 2275840 h 4551680"/>
            </a:gdLst>
            <a:ahLst/>
            <a:cxnLst>
              <a:cxn ang="0">
                <a:pos x="connsiteX0" y="connsiteY0"/>
              </a:cxn>
              <a:cxn ang="0">
                <a:pos x="connsiteX1" y="connsiteY1"/>
              </a:cxn>
              <a:cxn ang="0">
                <a:pos x="connsiteX2" y="connsiteY2"/>
              </a:cxn>
              <a:cxn ang="0">
                <a:pos x="connsiteX3" y="connsiteY3"/>
              </a:cxn>
            </a:cxnLst>
            <a:rect l="l" t="t" r="r" b="b"/>
            <a:pathLst>
              <a:path w="4551680" h="4551680">
                <a:moveTo>
                  <a:pt x="0" y="2275840"/>
                </a:moveTo>
                <a:cubicBezTo>
                  <a:pt x="0" y="1018928"/>
                  <a:pt x="1018928" y="0"/>
                  <a:pt x="2275840" y="0"/>
                </a:cubicBezTo>
                <a:lnTo>
                  <a:pt x="2275840" y="2275840"/>
                </a:lnTo>
                <a:lnTo>
                  <a:pt x="0" y="2275840"/>
                </a:lnTo>
                <a:close/>
              </a:path>
            </a:pathLst>
          </a:custGeom>
          <a:solidFill>
            <a:schemeClr val="accent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7633" tIns="862754" rIns="2379981" bIns="2379980" numCol="1" spcCol="1270" anchor="ctr" anchorCtr="0">
            <a:noAutofit/>
          </a:bodyPr>
          <a:lstStyle/>
          <a:p>
            <a:pPr marL="0" lvl="0" indent="0" algn="ctr" defTabSz="800100">
              <a:lnSpc>
                <a:spcPct val="90000"/>
              </a:lnSpc>
              <a:spcBef>
                <a:spcPct val="0"/>
              </a:spcBef>
              <a:spcAft>
                <a:spcPct val="35000"/>
              </a:spcAft>
              <a:buNone/>
            </a:pPr>
            <a:r>
              <a:rPr lang="en-US" sz="1200" b="1" kern="1200" dirty="0"/>
              <a:t>Training &amp; Special Projects</a:t>
            </a:r>
          </a:p>
        </p:txBody>
      </p:sp>
      <p:sp>
        <p:nvSpPr>
          <p:cNvPr id="17" name="Freeform: Shape 16">
            <a:extLst>
              <a:ext uri="{FF2B5EF4-FFF2-40B4-BE49-F238E27FC236}">
                <a16:creationId xmlns:a16="http://schemas.microsoft.com/office/drawing/2014/main" id="{AB7C2B8F-79F6-A53B-9103-DC11EDD343F5}"/>
              </a:ext>
            </a:extLst>
          </p:cNvPr>
          <p:cNvSpPr/>
          <p:nvPr/>
        </p:nvSpPr>
        <p:spPr>
          <a:xfrm>
            <a:off x="6889479" y="1661206"/>
            <a:ext cx="4138459" cy="3535588"/>
          </a:xfrm>
          <a:custGeom>
            <a:avLst/>
            <a:gdLst>
              <a:gd name="connsiteX0" fmla="*/ 2275840 w 4551680"/>
              <a:gd name="connsiteY0" fmla="*/ 0 h 4551680"/>
              <a:gd name="connsiteX1" fmla="*/ 4551680 w 4551680"/>
              <a:gd name="connsiteY1" fmla="*/ 2275840 h 4551680"/>
              <a:gd name="connsiteX2" fmla="*/ 2275840 w 4551680"/>
              <a:gd name="connsiteY2" fmla="*/ 2275840 h 4551680"/>
              <a:gd name="connsiteX3" fmla="*/ 2275840 w 4551680"/>
              <a:gd name="connsiteY3" fmla="*/ 0 h 4551680"/>
            </a:gdLst>
            <a:ahLst/>
            <a:cxnLst>
              <a:cxn ang="0">
                <a:pos x="connsiteX0" y="connsiteY0"/>
              </a:cxn>
              <a:cxn ang="0">
                <a:pos x="connsiteX1" y="connsiteY1"/>
              </a:cxn>
              <a:cxn ang="0">
                <a:pos x="connsiteX2" y="connsiteY2"/>
              </a:cxn>
              <a:cxn ang="0">
                <a:pos x="connsiteX3" y="connsiteY3"/>
              </a:cxn>
            </a:cxnLst>
            <a:rect l="l" t="t" r="r" b="b"/>
            <a:pathLst>
              <a:path w="4551680" h="4551680">
                <a:moveTo>
                  <a:pt x="2275840" y="0"/>
                </a:moveTo>
                <a:cubicBezTo>
                  <a:pt x="3532752" y="0"/>
                  <a:pt x="4551680" y="1018928"/>
                  <a:pt x="4551680" y="2275840"/>
                </a:cubicBezTo>
                <a:lnTo>
                  <a:pt x="2275840" y="2275840"/>
                </a:lnTo>
                <a:lnTo>
                  <a:pt x="2275840" y="0"/>
                </a:lnTo>
                <a:close/>
              </a:path>
            </a:pathLst>
          </a:custGeom>
          <a:solidFill>
            <a:schemeClr val="accent6">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50719" tIns="864921" rIns="566895" bIns="2377813" numCol="1" spcCol="1270" anchor="ctr" anchorCtr="0">
            <a:noAutofit/>
          </a:bodyPr>
          <a:lstStyle/>
          <a:p>
            <a:pPr marL="0" lvl="0" indent="0" algn="ctr" defTabSz="800100">
              <a:lnSpc>
                <a:spcPct val="90000"/>
              </a:lnSpc>
              <a:spcBef>
                <a:spcPct val="0"/>
              </a:spcBef>
              <a:spcAft>
                <a:spcPct val="35000"/>
              </a:spcAft>
              <a:buNone/>
            </a:pPr>
            <a:r>
              <a:rPr lang="en-US" sz="1200" b="1" kern="1200" dirty="0">
                <a:solidFill>
                  <a:schemeClr val="tx1"/>
                </a:solidFill>
              </a:rPr>
              <a:t>Consumer &amp; Food Safety Program</a:t>
            </a:r>
          </a:p>
        </p:txBody>
      </p:sp>
      <p:pic>
        <p:nvPicPr>
          <p:cNvPr id="7" name="Picture 6" descr="A blue and white logo&#10;&#10;Description automatically generated">
            <a:extLst>
              <a:ext uri="{FF2B5EF4-FFF2-40B4-BE49-F238E27FC236}">
                <a16:creationId xmlns:a16="http://schemas.microsoft.com/office/drawing/2014/main" id="{2D68206F-1F81-6498-B20E-C63815B35B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033" y="6223570"/>
            <a:ext cx="2067767" cy="505510"/>
          </a:xfrm>
          <a:prstGeom prst="rect">
            <a:avLst/>
          </a:prstGeom>
        </p:spPr>
      </p:pic>
    </p:spTree>
    <p:extLst>
      <p:ext uri="{BB962C8B-B14F-4D97-AF65-F5344CB8AC3E}">
        <p14:creationId xmlns:p14="http://schemas.microsoft.com/office/powerpoint/2010/main" val="8819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A66C4-5182-05AE-6F62-85CAED80C592}"/>
              </a:ext>
            </a:extLst>
          </p:cNvPr>
          <p:cNvSpPr>
            <a:spLocks noGrp="1"/>
          </p:cNvSpPr>
          <p:nvPr>
            <p:ph type="title"/>
          </p:nvPr>
        </p:nvSpPr>
        <p:spPr>
          <a:xfrm>
            <a:off x="838200" y="237889"/>
            <a:ext cx="10515600" cy="1325563"/>
          </a:xfrm>
        </p:spPr>
        <p:txBody>
          <a:bodyPr/>
          <a:lstStyle/>
          <a:p>
            <a:pPr algn="ctr"/>
            <a:r>
              <a:rPr lang="en-US" b="1" dirty="0">
                <a:solidFill>
                  <a:srgbClr val="002060"/>
                </a:solidFill>
                <a:latin typeface="Arial" panose="020B0604020202020204" pitchFamily="34" charset="0"/>
                <a:cs typeface="Arial" panose="020B0604020202020204" pitchFamily="34" charset="0"/>
              </a:rPr>
              <a:t>AMC &amp; The Enforcement Process</a:t>
            </a:r>
          </a:p>
        </p:txBody>
      </p:sp>
      <p:sp>
        <p:nvSpPr>
          <p:cNvPr id="30" name="Freeform: Shape 29">
            <a:extLst>
              <a:ext uri="{FF2B5EF4-FFF2-40B4-BE49-F238E27FC236}">
                <a16:creationId xmlns:a16="http://schemas.microsoft.com/office/drawing/2014/main" id="{05483893-A06D-6B63-86AB-157D4BA38F52}"/>
              </a:ext>
            </a:extLst>
          </p:cNvPr>
          <p:cNvSpPr/>
          <p:nvPr/>
        </p:nvSpPr>
        <p:spPr>
          <a:xfrm>
            <a:off x="404677" y="3456019"/>
            <a:ext cx="2181472" cy="1090736"/>
          </a:xfrm>
          <a:custGeom>
            <a:avLst/>
            <a:gdLst>
              <a:gd name="connsiteX0" fmla="*/ 0 w 2181472"/>
              <a:gd name="connsiteY0" fmla="*/ 109074 h 1090736"/>
              <a:gd name="connsiteX1" fmla="*/ 109074 w 2181472"/>
              <a:gd name="connsiteY1" fmla="*/ 0 h 1090736"/>
              <a:gd name="connsiteX2" fmla="*/ 2072398 w 2181472"/>
              <a:gd name="connsiteY2" fmla="*/ 0 h 1090736"/>
              <a:gd name="connsiteX3" fmla="*/ 2181472 w 2181472"/>
              <a:gd name="connsiteY3" fmla="*/ 109074 h 1090736"/>
              <a:gd name="connsiteX4" fmla="*/ 2181472 w 2181472"/>
              <a:gd name="connsiteY4" fmla="*/ 981662 h 1090736"/>
              <a:gd name="connsiteX5" fmla="*/ 2072398 w 2181472"/>
              <a:gd name="connsiteY5" fmla="*/ 1090736 h 1090736"/>
              <a:gd name="connsiteX6" fmla="*/ 109074 w 2181472"/>
              <a:gd name="connsiteY6" fmla="*/ 1090736 h 1090736"/>
              <a:gd name="connsiteX7" fmla="*/ 0 w 2181472"/>
              <a:gd name="connsiteY7" fmla="*/ 981662 h 1090736"/>
              <a:gd name="connsiteX8" fmla="*/ 0 w 2181472"/>
              <a:gd name="connsiteY8" fmla="*/ 109074 h 109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1472" h="1090736">
                <a:moveTo>
                  <a:pt x="0" y="109074"/>
                </a:moveTo>
                <a:cubicBezTo>
                  <a:pt x="0" y="48834"/>
                  <a:pt x="48834" y="0"/>
                  <a:pt x="109074" y="0"/>
                </a:cubicBezTo>
                <a:lnTo>
                  <a:pt x="2072398" y="0"/>
                </a:lnTo>
                <a:cubicBezTo>
                  <a:pt x="2132638" y="0"/>
                  <a:pt x="2181472" y="48834"/>
                  <a:pt x="2181472" y="109074"/>
                </a:cubicBezTo>
                <a:lnTo>
                  <a:pt x="2181472" y="981662"/>
                </a:lnTo>
                <a:cubicBezTo>
                  <a:pt x="2181472" y="1041902"/>
                  <a:pt x="2132638" y="1090736"/>
                  <a:pt x="2072398" y="1090736"/>
                </a:cubicBezTo>
                <a:lnTo>
                  <a:pt x="109074" y="1090736"/>
                </a:lnTo>
                <a:cubicBezTo>
                  <a:pt x="48834" y="1090736"/>
                  <a:pt x="0" y="1041902"/>
                  <a:pt x="0" y="981662"/>
                </a:cubicBezTo>
                <a:lnTo>
                  <a:pt x="0" y="10907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742" tIns="42742" rIns="42742" bIns="42742" numCol="1" spcCol="1270" anchor="ctr" anchorCtr="0">
            <a:noAutofit/>
          </a:bodyPr>
          <a:lstStyle/>
          <a:p>
            <a:pPr marL="0" lvl="0" indent="0" algn="ctr" defTabSz="755650">
              <a:lnSpc>
                <a:spcPct val="90000"/>
              </a:lnSpc>
              <a:spcBef>
                <a:spcPct val="0"/>
              </a:spcBef>
              <a:spcAft>
                <a:spcPct val="35000"/>
              </a:spcAft>
              <a:buNone/>
            </a:pPr>
            <a:r>
              <a:rPr lang="en-US" sz="1700" b="1" kern="1200" dirty="0"/>
              <a:t>Routine Inspection</a:t>
            </a:r>
          </a:p>
        </p:txBody>
      </p:sp>
      <p:sp>
        <p:nvSpPr>
          <p:cNvPr id="31" name="Freeform: Shape 30">
            <a:extLst>
              <a:ext uri="{FF2B5EF4-FFF2-40B4-BE49-F238E27FC236}">
                <a16:creationId xmlns:a16="http://schemas.microsoft.com/office/drawing/2014/main" id="{BF2BE4C6-EB41-5561-9D1F-484D9AE0BCBA}"/>
              </a:ext>
            </a:extLst>
          </p:cNvPr>
          <p:cNvSpPr/>
          <p:nvPr/>
        </p:nvSpPr>
        <p:spPr>
          <a:xfrm rot="19457599">
            <a:off x="2485146" y="3665168"/>
            <a:ext cx="1074596" cy="45263"/>
          </a:xfrm>
          <a:custGeom>
            <a:avLst/>
            <a:gdLst>
              <a:gd name="connsiteX0" fmla="*/ 0 w 1074596"/>
              <a:gd name="connsiteY0" fmla="*/ 22631 h 45263"/>
              <a:gd name="connsiteX1" fmla="*/ 1074596 w 1074596"/>
              <a:gd name="connsiteY1" fmla="*/ 22631 h 45263"/>
            </a:gdLst>
            <a:ahLst/>
            <a:cxnLst>
              <a:cxn ang="0">
                <a:pos x="connsiteX0" y="connsiteY0"/>
              </a:cxn>
              <a:cxn ang="0">
                <a:pos x="connsiteX1" y="connsiteY1"/>
              </a:cxn>
            </a:cxnLst>
            <a:rect l="l" t="t" r="r" b="b"/>
            <a:pathLst>
              <a:path w="1074596" h="45263">
                <a:moveTo>
                  <a:pt x="0" y="22631"/>
                </a:moveTo>
                <a:lnTo>
                  <a:pt x="1074596" y="22631"/>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523132" tIns="-4234" rIns="523134" bIns="-4233" numCol="1" spcCol="1270" anchor="ctr" anchorCtr="0">
            <a:noAutofit/>
          </a:bodyPr>
          <a:lstStyle/>
          <a:p>
            <a:pPr marL="0" lvl="0" indent="0" algn="ctr" defTabSz="222250">
              <a:lnSpc>
                <a:spcPct val="90000"/>
              </a:lnSpc>
              <a:spcBef>
                <a:spcPct val="0"/>
              </a:spcBef>
              <a:spcAft>
                <a:spcPct val="35000"/>
              </a:spcAft>
              <a:buNone/>
            </a:pPr>
            <a:endParaRPr lang="en-US" sz="500" b="1" kern="1200"/>
          </a:p>
        </p:txBody>
      </p:sp>
      <p:sp>
        <p:nvSpPr>
          <p:cNvPr id="32" name="Freeform: Shape 31">
            <a:extLst>
              <a:ext uri="{FF2B5EF4-FFF2-40B4-BE49-F238E27FC236}">
                <a16:creationId xmlns:a16="http://schemas.microsoft.com/office/drawing/2014/main" id="{F54396C2-0279-1B38-6074-1F3A7A3D584A}"/>
              </a:ext>
            </a:extLst>
          </p:cNvPr>
          <p:cNvSpPr/>
          <p:nvPr/>
        </p:nvSpPr>
        <p:spPr>
          <a:xfrm>
            <a:off x="3458739" y="2828845"/>
            <a:ext cx="2181472" cy="1090736"/>
          </a:xfrm>
          <a:custGeom>
            <a:avLst/>
            <a:gdLst>
              <a:gd name="connsiteX0" fmla="*/ 0 w 2181472"/>
              <a:gd name="connsiteY0" fmla="*/ 109074 h 1090736"/>
              <a:gd name="connsiteX1" fmla="*/ 109074 w 2181472"/>
              <a:gd name="connsiteY1" fmla="*/ 0 h 1090736"/>
              <a:gd name="connsiteX2" fmla="*/ 2072398 w 2181472"/>
              <a:gd name="connsiteY2" fmla="*/ 0 h 1090736"/>
              <a:gd name="connsiteX3" fmla="*/ 2181472 w 2181472"/>
              <a:gd name="connsiteY3" fmla="*/ 109074 h 1090736"/>
              <a:gd name="connsiteX4" fmla="*/ 2181472 w 2181472"/>
              <a:gd name="connsiteY4" fmla="*/ 981662 h 1090736"/>
              <a:gd name="connsiteX5" fmla="*/ 2072398 w 2181472"/>
              <a:gd name="connsiteY5" fmla="*/ 1090736 h 1090736"/>
              <a:gd name="connsiteX6" fmla="*/ 109074 w 2181472"/>
              <a:gd name="connsiteY6" fmla="*/ 1090736 h 1090736"/>
              <a:gd name="connsiteX7" fmla="*/ 0 w 2181472"/>
              <a:gd name="connsiteY7" fmla="*/ 981662 h 1090736"/>
              <a:gd name="connsiteX8" fmla="*/ 0 w 2181472"/>
              <a:gd name="connsiteY8" fmla="*/ 109074 h 109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1472" h="1090736">
                <a:moveTo>
                  <a:pt x="0" y="109074"/>
                </a:moveTo>
                <a:cubicBezTo>
                  <a:pt x="0" y="48834"/>
                  <a:pt x="48834" y="0"/>
                  <a:pt x="109074" y="0"/>
                </a:cubicBezTo>
                <a:lnTo>
                  <a:pt x="2072398" y="0"/>
                </a:lnTo>
                <a:cubicBezTo>
                  <a:pt x="2132638" y="0"/>
                  <a:pt x="2181472" y="48834"/>
                  <a:pt x="2181472" y="109074"/>
                </a:cubicBezTo>
                <a:lnTo>
                  <a:pt x="2181472" y="981662"/>
                </a:lnTo>
                <a:cubicBezTo>
                  <a:pt x="2181472" y="1041902"/>
                  <a:pt x="2132638" y="1090736"/>
                  <a:pt x="2072398" y="1090736"/>
                </a:cubicBezTo>
                <a:lnTo>
                  <a:pt x="109074" y="1090736"/>
                </a:lnTo>
                <a:cubicBezTo>
                  <a:pt x="48834" y="1090736"/>
                  <a:pt x="0" y="1041902"/>
                  <a:pt x="0" y="981662"/>
                </a:cubicBezTo>
                <a:lnTo>
                  <a:pt x="0" y="109074"/>
                </a:lnTo>
                <a:close/>
              </a:path>
            </a:pathLst>
          </a:cu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2742" tIns="42742" rIns="42742" bIns="42742" numCol="1" spcCol="1270" anchor="ctr" anchorCtr="0">
            <a:noAutofit/>
          </a:bodyPr>
          <a:lstStyle/>
          <a:p>
            <a:pPr marL="0" lvl="0" indent="0" algn="ctr" defTabSz="755650">
              <a:lnSpc>
                <a:spcPct val="90000"/>
              </a:lnSpc>
              <a:spcBef>
                <a:spcPct val="0"/>
              </a:spcBef>
              <a:spcAft>
                <a:spcPct val="35000"/>
              </a:spcAft>
              <a:buNone/>
            </a:pPr>
            <a:r>
              <a:rPr lang="en-US" sz="1700" b="1" kern="1200" dirty="0"/>
              <a:t>AMC Class &amp; 90-Day Reinspection</a:t>
            </a:r>
          </a:p>
        </p:txBody>
      </p:sp>
      <p:sp>
        <p:nvSpPr>
          <p:cNvPr id="33" name="Freeform: Shape 32">
            <a:extLst>
              <a:ext uri="{FF2B5EF4-FFF2-40B4-BE49-F238E27FC236}">
                <a16:creationId xmlns:a16="http://schemas.microsoft.com/office/drawing/2014/main" id="{A94C6054-A355-6FE8-152F-EC3A588ABA9A}"/>
              </a:ext>
            </a:extLst>
          </p:cNvPr>
          <p:cNvSpPr/>
          <p:nvPr/>
        </p:nvSpPr>
        <p:spPr>
          <a:xfrm rot="19457599">
            <a:off x="5539208" y="3037995"/>
            <a:ext cx="1074596" cy="45263"/>
          </a:xfrm>
          <a:custGeom>
            <a:avLst/>
            <a:gdLst>
              <a:gd name="connsiteX0" fmla="*/ 0 w 1074596"/>
              <a:gd name="connsiteY0" fmla="*/ 22631 h 45263"/>
              <a:gd name="connsiteX1" fmla="*/ 1074596 w 1074596"/>
              <a:gd name="connsiteY1" fmla="*/ 22631 h 45263"/>
            </a:gdLst>
            <a:ahLst/>
            <a:cxnLst>
              <a:cxn ang="0">
                <a:pos x="connsiteX0" y="connsiteY0"/>
              </a:cxn>
              <a:cxn ang="0">
                <a:pos x="connsiteX1" y="connsiteY1"/>
              </a:cxn>
            </a:cxnLst>
            <a:rect l="l" t="t" r="r" b="b"/>
            <a:pathLst>
              <a:path w="1074596" h="45263">
                <a:moveTo>
                  <a:pt x="0" y="22631"/>
                </a:moveTo>
                <a:lnTo>
                  <a:pt x="1074596" y="22631"/>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523132" tIns="-4234" rIns="523134" bIns="-4233" numCol="1" spcCol="1270" anchor="ctr" anchorCtr="0">
            <a:noAutofit/>
          </a:bodyPr>
          <a:lstStyle/>
          <a:p>
            <a:pPr marL="0" lvl="0" indent="0" algn="ctr" defTabSz="222250">
              <a:lnSpc>
                <a:spcPct val="90000"/>
              </a:lnSpc>
              <a:spcBef>
                <a:spcPct val="0"/>
              </a:spcBef>
              <a:spcAft>
                <a:spcPct val="35000"/>
              </a:spcAft>
              <a:buNone/>
            </a:pPr>
            <a:endParaRPr lang="en-US" sz="500" b="1" kern="1200"/>
          </a:p>
        </p:txBody>
      </p:sp>
      <p:sp>
        <p:nvSpPr>
          <p:cNvPr id="34" name="Freeform: Shape 33">
            <a:extLst>
              <a:ext uri="{FF2B5EF4-FFF2-40B4-BE49-F238E27FC236}">
                <a16:creationId xmlns:a16="http://schemas.microsoft.com/office/drawing/2014/main" id="{0424D3E9-3FBD-01C5-A18F-405522E68346}"/>
              </a:ext>
            </a:extLst>
          </p:cNvPr>
          <p:cNvSpPr/>
          <p:nvPr/>
        </p:nvSpPr>
        <p:spPr>
          <a:xfrm>
            <a:off x="6512801" y="2201672"/>
            <a:ext cx="2181472" cy="1090736"/>
          </a:xfrm>
          <a:custGeom>
            <a:avLst/>
            <a:gdLst>
              <a:gd name="connsiteX0" fmla="*/ 0 w 2181472"/>
              <a:gd name="connsiteY0" fmla="*/ 109074 h 1090736"/>
              <a:gd name="connsiteX1" fmla="*/ 109074 w 2181472"/>
              <a:gd name="connsiteY1" fmla="*/ 0 h 1090736"/>
              <a:gd name="connsiteX2" fmla="*/ 2072398 w 2181472"/>
              <a:gd name="connsiteY2" fmla="*/ 0 h 1090736"/>
              <a:gd name="connsiteX3" fmla="*/ 2181472 w 2181472"/>
              <a:gd name="connsiteY3" fmla="*/ 109074 h 1090736"/>
              <a:gd name="connsiteX4" fmla="*/ 2181472 w 2181472"/>
              <a:gd name="connsiteY4" fmla="*/ 981662 h 1090736"/>
              <a:gd name="connsiteX5" fmla="*/ 2072398 w 2181472"/>
              <a:gd name="connsiteY5" fmla="*/ 1090736 h 1090736"/>
              <a:gd name="connsiteX6" fmla="*/ 109074 w 2181472"/>
              <a:gd name="connsiteY6" fmla="*/ 1090736 h 1090736"/>
              <a:gd name="connsiteX7" fmla="*/ 0 w 2181472"/>
              <a:gd name="connsiteY7" fmla="*/ 981662 h 1090736"/>
              <a:gd name="connsiteX8" fmla="*/ 0 w 2181472"/>
              <a:gd name="connsiteY8" fmla="*/ 109074 h 109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1472" h="1090736">
                <a:moveTo>
                  <a:pt x="0" y="109074"/>
                </a:moveTo>
                <a:cubicBezTo>
                  <a:pt x="0" y="48834"/>
                  <a:pt x="48834" y="0"/>
                  <a:pt x="109074" y="0"/>
                </a:cubicBezTo>
                <a:lnTo>
                  <a:pt x="2072398" y="0"/>
                </a:lnTo>
                <a:cubicBezTo>
                  <a:pt x="2132638" y="0"/>
                  <a:pt x="2181472" y="48834"/>
                  <a:pt x="2181472" y="109074"/>
                </a:cubicBezTo>
                <a:lnTo>
                  <a:pt x="2181472" y="981662"/>
                </a:lnTo>
                <a:cubicBezTo>
                  <a:pt x="2181472" y="1041902"/>
                  <a:pt x="2132638" y="1090736"/>
                  <a:pt x="2072398" y="1090736"/>
                </a:cubicBezTo>
                <a:lnTo>
                  <a:pt x="109074" y="1090736"/>
                </a:lnTo>
                <a:cubicBezTo>
                  <a:pt x="48834" y="1090736"/>
                  <a:pt x="0" y="1041902"/>
                  <a:pt x="0" y="981662"/>
                </a:cubicBezTo>
                <a:lnTo>
                  <a:pt x="0" y="109074"/>
                </a:lnTo>
                <a:close/>
              </a:path>
            </a:pathLst>
          </a:cu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2742" tIns="42742" rIns="42742" bIns="42742" numCol="1" spcCol="1270" anchor="ctr" anchorCtr="0">
            <a:noAutofit/>
          </a:bodyPr>
          <a:lstStyle/>
          <a:p>
            <a:pPr marL="0" lvl="0" indent="0" algn="ctr" defTabSz="755650">
              <a:lnSpc>
                <a:spcPct val="90000"/>
              </a:lnSpc>
              <a:spcBef>
                <a:spcPct val="0"/>
              </a:spcBef>
              <a:spcAft>
                <a:spcPct val="35000"/>
              </a:spcAft>
              <a:buNone/>
            </a:pPr>
            <a:r>
              <a:rPr lang="en-US" sz="1700" b="1" kern="1200" dirty="0"/>
              <a:t> Reinspection &amp; Fee </a:t>
            </a:r>
          </a:p>
          <a:p>
            <a:pPr marL="0" lvl="0" indent="0" algn="ctr" defTabSz="755650">
              <a:lnSpc>
                <a:spcPct val="90000"/>
              </a:lnSpc>
              <a:spcBef>
                <a:spcPct val="0"/>
              </a:spcBef>
              <a:spcAft>
                <a:spcPct val="35000"/>
              </a:spcAft>
              <a:buNone/>
            </a:pPr>
            <a:r>
              <a:rPr lang="en-US" sz="1700" b="1" dirty="0"/>
              <a:t>Within 72 Hours</a:t>
            </a:r>
            <a:endParaRPr lang="en-US" sz="1700" b="1" kern="1200" dirty="0"/>
          </a:p>
        </p:txBody>
      </p:sp>
      <p:sp>
        <p:nvSpPr>
          <p:cNvPr id="35" name="Freeform: Shape 34">
            <a:extLst>
              <a:ext uri="{FF2B5EF4-FFF2-40B4-BE49-F238E27FC236}">
                <a16:creationId xmlns:a16="http://schemas.microsoft.com/office/drawing/2014/main" id="{50C23D29-23C1-B407-2D30-15B380F46E2E}"/>
              </a:ext>
            </a:extLst>
          </p:cNvPr>
          <p:cNvSpPr/>
          <p:nvPr/>
        </p:nvSpPr>
        <p:spPr>
          <a:xfrm rot="19457599">
            <a:off x="8593269" y="2410822"/>
            <a:ext cx="1074596" cy="45263"/>
          </a:xfrm>
          <a:custGeom>
            <a:avLst/>
            <a:gdLst>
              <a:gd name="connsiteX0" fmla="*/ 0 w 1074596"/>
              <a:gd name="connsiteY0" fmla="*/ 22631 h 45263"/>
              <a:gd name="connsiteX1" fmla="*/ 1074596 w 1074596"/>
              <a:gd name="connsiteY1" fmla="*/ 22631 h 45263"/>
            </a:gdLst>
            <a:ahLst/>
            <a:cxnLst>
              <a:cxn ang="0">
                <a:pos x="connsiteX0" y="connsiteY0"/>
              </a:cxn>
              <a:cxn ang="0">
                <a:pos x="connsiteX1" y="connsiteY1"/>
              </a:cxn>
            </a:cxnLst>
            <a:rect l="l" t="t" r="r" b="b"/>
            <a:pathLst>
              <a:path w="1074596" h="45263">
                <a:moveTo>
                  <a:pt x="0" y="22631"/>
                </a:moveTo>
                <a:lnTo>
                  <a:pt x="1074596" y="22631"/>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523133" tIns="-4233" rIns="523133" bIns="-4234" numCol="1" spcCol="1270" anchor="ctr" anchorCtr="0">
            <a:noAutofit/>
          </a:bodyPr>
          <a:lstStyle/>
          <a:p>
            <a:pPr marL="0" lvl="0" indent="0" algn="ctr" defTabSz="222250">
              <a:lnSpc>
                <a:spcPct val="90000"/>
              </a:lnSpc>
              <a:spcBef>
                <a:spcPct val="0"/>
              </a:spcBef>
              <a:spcAft>
                <a:spcPct val="35000"/>
              </a:spcAft>
              <a:buNone/>
            </a:pPr>
            <a:endParaRPr lang="en-US" sz="500" b="1" kern="1200"/>
          </a:p>
        </p:txBody>
      </p:sp>
      <p:sp>
        <p:nvSpPr>
          <p:cNvPr id="36" name="Freeform: Shape 35">
            <a:extLst>
              <a:ext uri="{FF2B5EF4-FFF2-40B4-BE49-F238E27FC236}">
                <a16:creationId xmlns:a16="http://schemas.microsoft.com/office/drawing/2014/main" id="{B2BF6A98-3182-F388-4097-21990A6E83B4}"/>
              </a:ext>
            </a:extLst>
          </p:cNvPr>
          <p:cNvSpPr/>
          <p:nvPr/>
        </p:nvSpPr>
        <p:spPr>
          <a:xfrm>
            <a:off x="9566862" y="1574499"/>
            <a:ext cx="2181472" cy="1090736"/>
          </a:xfrm>
          <a:custGeom>
            <a:avLst/>
            <a:gdLst>
              <a:gd name="connsiteX0" fmla="*/ 0 w 2181472"/>
              <a:gd name="connsiteY0" fmla="*/ 109074 h 1090736"/>
              <a:gd name="connsiteX1" fmla="*/ 109074 w 2181472"/>
              <a:gd name="connsiteY1" fmla="*/ 0 h 1090736"/>
              <a:gd name="connsiteX2" fmla="*/ 2072398 w 2181472"/>
              <a:gd name="connsiteY2" fmla="*/ 0 h 1090736"/>
              <a:gd name="connsiteX3" fmla="*/ 2181472 w 2181472"/>
              <a:gd name="connsiteY3" fmla="*/ 109074 h 1090736"/>
              <a:gd name="connsiteX4" fmla="*/ 2181472 w 2181472"/>
              <a:gd name="connsiteY4" fmla="*/ 981662 h 1090736"/>
              <a:gd name="connsiteX5" fmla="*/ 2072398 w 2181472"/>
              <a:gd name="connsiteY5" fmla="*/ 1090736 h 1090736"/>
              <a:gd name="connsiteX6" fmla="*/ 109074 w 2181472"/>
              <a:gd name="connsiteY6" fmla="*/ 1090736 h 1090736"/>
              <a:gd name="connsiteX7" fmla="*/ 0 w 2181472"/>
              <a:gd name="connsiteY7" fmla="*/ 981662 h 1090736"/>
              <a:gd name="connsiteX8" fmla="*/ 0 w 2181472"/>
              <a:gd name="connsiteY8" fmla="*/ 109074 h 109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1472" h="1090736">
                <a:moveTo>
                  <a:pt x="0" y="109074"/>
                </a:moveTo>
                <a:cubicBezTo>
                  <a:pt x="0" y="48834"/>
                  <a:pt x="48834" y="0"/>
                  <a:pt x="109074" y="0"/>
                </a:cubicBezTo>
                <a:lnTo>
                  <a:pt x="2072398" y="0"/>
                </a:lnTo>
                <a:cubicBezTo>
                  <a:pt x="2132638" y="0"/>
                  <a:pt x="2181472" y="48834"/>
                  <a:pt x="2181472" y="109074"/>
                </a:cubicBezTo>
                <a:lnTo>
                  <a:pt x="2181472" y="981662"/>
                </a:lnTo>
                <a:cubicBezTo>
                  <a:pt x="2181472" y="1041902"/>
                  <a:pt x="2132638" y="1090736"/>
                  <a:pt x="2072398" y="1090736"/>
                </a:cubicBezTo>
                <a:lnTo>
                  <a:pt x="109074" y="1090736"/>
                </a:lnTo>
                <a:cubicBezTo>
                  <a:pt x="48834" y="1090736"/>
                  <a:pt x="0" y="1041902"/>
                  <a:pt x="0" y="981662"/>
                </a:cubicBezTo>
                <a:lnTo>
                  <a:pt x="0" y="109074"/>
                </a:lnTo>
                <a:close/>
              </a:path>
            </a:pathLst>
          </a:cu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2742" tIns="42742" rIns="42742" bIns="42742" numCol="1" spcCol="1270" anchor="ctr" anchorCtr="0">
            <a:noAutofit/>
          </a:bodyPr>
          <a:lstStyle/>
          <a:p>
            <a:pPr marL="0" lvl="0" indent="0" algn="ctr" defTabSz="755650">
              <a:lnSpc>
                <a:spcPct val="90000"/>
              </a:lnSpc>
              <a:spcBef>
                <a:spcPct val="0"/>
              </a:spcBef>
              <a:spcAft>
                <a:spcPct val="35000"/>
              </a:spcAft>
              <a:buNone/>
            </a:pPr>
            <a:r>
              <a:rPr lang="en-US" sz="1700" b="1" kern="1200" dirty="0"/>
              <a:t>Office Hearing with Enforcement Supervisor &amp; Elevated Enforcement Action </a:t>
            </a:r>
          </a:p>
        </p:txBody>
      </p:sp>
      <p:sp>
        <p:nvSpPr>
          <p:cNvPr id="37" name="Freeform: Shape 36">
            <a:extLst>
              <a:ext uri="{FF2B5EF4-FFF2-40B4-BE49-F238E27FC236}">
                <a16:creationId xmlns:a16="http://schemas.microsoft.com/office/drawing/2014/main" id="{FD796708-0727-683A-A9C9-10ED96A5F3AC}"/>
              </a:ext>
            </a:extLst>
          </p:cNvPr>
          <p:cNvSpPr/>
          <p:nvPr/>
        </p:nvSpPr>
        <p:spPr>
          <a:xfrm rot="2142401">
            <a:off x="8593269" y="3037995"/>
            <a:ext cx="1074596" cy="45263"/>
          </a:xfrm>
          <a:custGeom>
            <a:avLst/>
            <a:gdLst>
              <a:gd name="connsiteX0" fmla="*/ 0 w 1074596"/>
              <a:gd name="connsiteY0" fmla="*/ 22631 h 45263"/>
              <a:gd name="connsiteX1" fmla="*/ 1074596 w 1074596"/>
              <a:gd name="connsiteY1" fmla="*/ 22631 h 45263"/>
            </a:gdLst>
            <a:ahLst/>
            <a:cxnLst>
              <a:cxn ang="0">
                <a:pos x="connsiteX0" y="connsiteY0"/>
              </a:cxn>
              <a:cxn ang="0">
                <a:pos x="connsiteX1" y="connsiteY1"/>
              </a:cxn>
            </a:cxnLst>
            <a:rect l="l" t="t" r="r" b="b"/>
            <a:pathLst>
              <a:path w="1074596" h="45263">
                <a:moveTo>
                  <a:pt x="0" y="22631"/>
                </a:moveTo>
                <a:lnTo>
                  <a:pt x="1074596" y="22631"/>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523134" tIns="-4234" rIns="523132" bIns="-4233"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38" name="Freeform: Shape 37">
            <a:extLst>
              <a:ext uri="{FF2B5EF4-FFF2-40B4-BE49-F238E27FC236}">
                <a16:creationId xmlns:a16="http://schemas.microsoft.com/office/drawing/2014/main" id="{9D7F8B02-A01F-2470-5275-0A1CF50B4092}"/>
              </a:ext>
            </a:extLst>
          </p:cNvPr>
          <p:cNvSpPr/>
          <p:nvPr/>
        </p:nvSpPr>
        <p:spPr>
          <a:xfrm>
            <a:off x="9566862" y="2828845"/>
            <a:ext cx="2181472" cy="1090736"/>
          </a:xfrm>
          <a:custGeom>
            <a:avLst/>
            <a:gdLst>
              <a:gd name="connsiteX0" fmla="*/ 0 w 2181472"/>
              <a:gd name="connsiteY0" fmla="*/ 109074 h 1090736"/>
              <a:gd name="connsiteX1" fmla="*/ 109074 w 2181472"/>
              <a:gd name="connsiteY1" fmla="*/ 0 h 1090736"/>
              <a:gd name="connsiteX2" fmla="*/ 2072398 w 2181472"/>
              <a:gd name="connsiteY2" fmla="*/ 0 h 1090736"/>
              <a:gd name="connsiteX3" fmla="*/ 2181472 w 2181472"/>
              <a:gd name="connsiteY3" fmla="*/ 109074 h 1090736"/>
              <a:gd name="connsiteX4" fmla="*/ 2181472 w 2181472"/>
              <a:gd name="connsiteY4" fmla="*/ 981662 h 1090736"/>
              <a:gd name="connsiteX5" fmla="*/ 2072398 w 2181472"/>
              <a:gd name="connsiteY5" fmla="*/ 1090736 h 1090736"/>
              <a:gd name="connsiteX6" fmla="*/ 109074 w 2181472"/>
              <a:gd name="connsiteY6" fmla="*/ 1090736 h 1090736"/>
              <a:gd name="connsiteX7" fmla="*/ 0 w 2181472"/>
              <a:gd name="connsiteY7" fmla="*/ 981662 h 1090736"/>
              <a:gd name="connsiteX8" fmla="*/ 0 w 2181472"/>
              <a:gd name="connsiteY8" fmla="*/ 109074 h 109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1472" h="1090736">
                <a:moveTo>
                  <a:pt x="0" y="109074"/>
                </a:moveTo>
                <a:cubicBezTo>
                  <a:pt x="0" y="48834"/>
                  <a:pt x="48834" y="0"/>
                  <a:pt x="109074" y="0"/>
                </a:cubicBezTo>
                <a:lnTo>
                  <a:pt x="2072398" y="0"/>
                </a:lnTo>
                <a:cubicBezTo>
                  <a:pt x="2132638" y="0"/>
                  <a:pt x="2181472" y="48834"/>
                  <a:pt x="2181472" y="109074"/>
                </a:cubicBezTo>
                <a:lnTo>
                  <a:pt x="2181472" y="981662"/>
                </a:lnTo>
                <a:cubicBezTo>
                  <a:pt x="2181472" y="1041902"/>
                  <a:pt x="2132638" y="1090736"/>
                  <a:pt x="2072398" y="1090736"/>
                </a:cubicBezTo>
                <a:lnTo>
                  <a:pt x="109074" y="1090736"/>
                </a:lnTo>
                <a:cubicBezTo>
                  <a:pt x="48834" y="1090736"/>
                  <a:pt x="0" y="1041902"/>
                  <a:pt x="0" y="981662"/>
                </a:cubicBezTo>
                <a:lnTo>
                  <a:pt x="0" y="109074"/>
                </a:lnTo>
                <a:close/>
              </a:path>
            </a:pathLst>
          </a:cu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2742" tIns="42742" rIns="42742" bIns="42742" numCol="1" spcCol="1270" anchor="ctr" anchorCtr="0">
            <a:noAutofit/>
          </a:bodyPr>
          <a:lstStyle/>
          <a:p>
            <a:pPr marL="0" lvl="0" indent="0" algn="ctr" defTabSz="755650">
              <a:lnSpc>
                <a:spcPct val="90000"/>
              </a:lnSpc>
              <a:spcBef>
                <a:spcPct val="0"/>
              </a:spcBef>
              <a:spcAft>
                <a:spcPct val="35000"/>
              </a:spcAft>
              <a:buNone/>
            </a:pPr>
            <a:r>
              <a:rPr lang="en-US" sz="1700" b="1" kern="1200" dirty="0"/>
              <a:t>Pass – Proceed to next routine inspection</a:t>
            </a:r>
          </a:p>
        </p:txBody>
      </p:sp>
      <p:sp>
        <p:nvSpPr>
          <p:cNvPr id="39" name="Freeform: Shape 38">
            <a:extLst>
              <a:ext uri="{FF2B5EF4-FFF2-40B4-BE49-F238E27FC236}">
                <a16:creationId xmlns:a16="http://schemas.microsoft.com/office/drawing/2014/main" id="{A63176CC-5C1C-06FD-EF34-6E524170CC53}"/>
              </a:ext>
            </a:extLst>
          </p:cNvPr>
          <p:cNvSpPr/>
          <p:nvPr/>
        </p:nvSpPr>
        <p:spPr>
          <a:xfrm rot="2142401">
            <a:off x="5539208" y="3665168"/>
            <a:ext cx="1074596" cy="45263"/>
          </a:xfrm>
          <a:custGeom>
            <a:avLst/>
            <a:gdLst>
              <a:gd name="connsiteX0" fmla="*/ 0 w 1074596"/>
              <a:gd name="connsiteY0" fmla="*/ 22631 h 45263"/>
              <a:gd name="connsiteX1" fmla="*/ 1074596 w 1074596"/>
              <a:gd name="connsiteY1" fmla="*/ 22631 h 45263"/>
            </a:gdLst>
            <a:ahLst/>
            <a:cxnLst>
              <a:cxn ang="0">
                <a:pos x="connsiteX0" y="connsiteY0"/>
              </a:cxn>
              <a:cxn ang="0">
                <a:pos x="connsiteX1" y="connsiteY1"/>
              </a:cxn>
            </a:cxnLst>
            <a:rect l="l" t="t" r="r" b="b"/>
            <a:pathLst>
              <a:path w="1074596" h="45263">
                <a:moveTo>
                  <a:pt x="0" y="22631"/>
                </a:moveTo>
                <a:lnTo>
                  <a:pt x="1074596" y="22631"/>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523133" tIns="-4233" rIns="523133" bIns="-4234" numCol="1" spcCol="1270" anchor="ctr" anchorCtr="0">
            <a:noAutofit/>
          </a:bodyPr>
          <a:lstStyle/>
          <a:p>
            <a:pPr marL="0" lvl="0" indent="0" algn="ctr" defTabSz="222250">
              <a:lnSpc>
                <a:spcPct val="90000"/>
              </a:lnSpc>
              <a:spcBef>
                <a:spcPct val="0"/>
              </a:spcBef>
              <a:spcAft>
                <a:spcPct val="35000"/>
              </a:spcAft>
              <a:buNone/>
            </a:pPr>
            <a:endParaRPr lang="en-US" sz="500" b="1" kern="1200"/>
          </a:p>
        </p:txBody>
      </p:sp>
      <p:sp>
        <p:nvSpPr>
          <p:cNvPr id="40" name="Freeform: Shape 39">
            <a:extLst>
              <a:ext uri="{FF2B5EF4-FFF2-40B4-BE49-F238E27FC236}">
                <a16:creationId xmlns:a16="http://schemas.microsoft.com/office/drawing/2014/main" id="{5E5A2DC8-FEFD-C633-1ABA-7AF9C973BFB6}"/>
              </a:ext>
            </a:extLst>
          </p:cNvPr>
          <p:cNvSpPr/>
          <p:nvPr/>
        </p:nvSpPr>
        <p:spPr>
          <a:xfrm>
            <a:off x="6512801" y="3456019"/>
            <a:ext cx="2181472" cy="1090736"/>
          </a:xfrm>
          <a:custGeom>
            <a:avLst/>
            <a:gdLst>
              <a:gd name="connsiteX0" fmla="*/ 0 w 2181472"/>
              <a:gd name="connsiteY0" fmla="*/ 109074 h 1090736"/>
              <a:gd name="connsiteX1" fmla="*/ 109074 w 2181472"/>
              <a:gd name="connsiteY1" fmla="*/ 0 h 1090736"/>
              <a:gd name="connsiteX2" fmla="*/ 2072398 w 2181472"/>
              <a:gd name="connsiteY2" fmla="*/ 0 h 1090736"/>
              <a:gd name="connsiteX3" fmla="*/ 2181472 w 2181472"/>
              <a:gd name="connsiteY3" fmla="*/ 109074 h 1090736"/>
              <a:gd name="connsiteX4" fmla="*/ 2181472 w 2181472"/>
              <a:gd name="connsiteY4" fmla="*/ 981662 h 1090736"/>
              <a:gd name="connsiteX5" fmla="*/ 2072398 w 2181472"/>
              <a:gd name="connsiteY5" fmla="*/ 1090736 h 1090736"/>
              <a:gd name="connsiteX6" fmla="*/ 109074 w 2181472"/>
              <a:gd name="connsiteY6" fmla="*/ 1090736 h 1090736"/>
              <a:gd name="connsiteX7" fmla="*/ 0 w 2181472"/>
              <a:gd name="connsiteY7" fmla="*/ 981662 h 1090736"/>
              <a:gd name="connsiteX8" fmla="*/ 0 w 2181472"/>
              <a:gd name="connsiteY8" fmla="*/ 109074 h 109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1472" h="1090736">
                <a:moveTo>
                  <a:pt x="0" y="109074"/>
                </a:moveTo>
                <a:cubicBezTo>
                  <a:pt x="0" y="48834"/>
                  <a:pt x="48834" y="0"/>
                  <a:pt x="109074" y="0"/>
                </a:cubicBezTo>
                <a:lnTo>
                  <a:pt x="2072398" y="0"/>
                </a:lnTo>
                <a:cubicBezTo>
                  <a:pt x="2132638" y="0"/>
                  <a:pt x="2181472" y="48834"/>
                  <a:pt x="2181472" y="109074"/>
                </a:cubicBezTo>
                <a:lnTo>
                  <a:pt x="2181472" y="981662"/>
                </a:lnTo>
                <a:cubicBezTo>
                  <a:pt x="2181472" y="1041902"/>
                  <a:pt x="2132638" y="1090736"/>
                  <a:pt x="2072398" y="1090736"/>
                </a:cubicBezTo>
                <a:lnTo>
                  <a:pt x="109074" y="1090736"/>
                </a:lnTo>
                <a:cubicBezTo>
                  <a:pt x="48834" y="1090736"/>
                  <a:pt x="0" y="1041902"/>
                  <a:pt x="0" y="981662"/>
                </a:cubicBezTo>
                <a:lnTo>
                  <a:pt x="0" y="109074"/>
                </a:lnTo>
                <a:close/>
              </a:path>
            </a:pathLst>
          </a:cu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2742" tIns="42742" rIns="42742" bIns="42742" numCol="1" spcCol="1270" anchor="ctr" anchorCtr="0">
            <a:noAutofit/>
          </a:bodyPr>
          <a:lstStyle/>
          <a:p>
            <a:pPr marL="0" lvl="0" indent="0" algn="ctr" defTabSz="755650">
              <a:lnSpc>
                <a:spcPct val="90000"/>
              </a:lnSpc>
              <a:spcBef>
                <a:spcPct val="0"/>
              </a:spcBef>
              <a:spcAft>
                <a:spcPct val="35000"/>
              </a:spcAft>
              <a:buNone/>
            </a:pPr>
            <a:r>
              <a:rPr lang="en-US" sz="1700" b="1" kern="1200"/>
              <a:t>Pass – Proceed to next routine inspection</a:t>
            </a:r>
            <a:endParaRPr lang="en-US" sz="1700" b="1" kern="1200" dirty="0"/>
          </a:p>
        </p:txBody>
      </p:sp>
      <p:sp>
        <p:nvSpPr>
          <p:cNvPr id="41" name="Freeform: Shape 40">
            <a:extLst>
              <a:ext uri="{FF2B5EF4-FFF2-40B4-BE49-F238E27FC236}">
                <a16:creationId xmlns:a16="http://schemas.microsoft.com/office/drawing/2014/main" id="{3322CD6B-1296-C0C4-171D-D022D6E82D1D}"/>
              </a:ext>
            </a:extLst>
          </p:cNvPr>
          <p:cNvSpPr/>
          <p:nvPr/>
        </p:nvSpPr>
        <p:spPr>
          <a:xfrm rot="2142401">
            <a:off x="2485146" y="4292342"/>
            <a:ext cx="1074596" cy="45263"/>
          </a:xfrm>
          <a:custGeom>
            <a:avLst/>
            <a:gdLst>
              <a:gd name="connsiteX0" fmla="*/ 0 w 1074596"/>
              <a:gd name="connsiteY0" fmla="*/ 22631 h 45263"/>
              <a:gd name="connsiteX1" fmla="*/ 1074596 w 1074596"/>
              <a:gd name="connsiteY1" fmla="*/ 22631 h 45263"/>
            </a:gdLst>
            <a:ahLst/>
            <a:cxnLst>
              <a:cxn ang="0">
                <a:pos x="connsiteX0" y="connsiteY0"/>
              </a:cxn>
              <a:cxn ang="0">
                <a:pos x="connsiteX1" y="connsiteY1"/>
              </a:cxn>
            </a:cxnLst>
            <a:rect l="l" t="t" r="r" b="b"/>
            <a:pathLst>
              <a:path w="1074596" h="45263">
                <a:moveTo>
                  <a:pt x="0" y="22631"/>
                </a:moveTo>
                <a:lnTo>
                  <a:pt x="1074596" y="22631"/>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523133" tIns="-4233" rIns="523133" bIns="-4234" numCol="1" spcCol="1270" anchor="ctr" anchorCtr="0">
            <a:noAutofit/>
          </a:bodyPr>
          <a:lstStyle/>
          <a:p>
            <a:pPr marL="0" lvl="0" indent="0" algn="ctr" defTabSz="222250">
              <a:lnSpc>
                <a:spcPct val="90000"/>
              </a:lnSpc>
              <a:spcBef>
                <a:spcPct val="0"/>
              </a:spcBef>
              <a:spcAft>
                <a:spcPct val="35000"/>
              </a:spcAft>
              <a:buNone/>
            </a:pPr>
            <a:endParaRPr lang="en-US" sz="500" b="1" kern="1200"/>
          </a:p>
        </p:txBody>
      </p:sp>
      <p:sp>
        <p:nvSpPr>
          <p:cNvPr id="42" name="Freeform: Shape 41">
            <a:extLst>
              <a:ext uri="{FF2B5EF4-FFF2-40B4-BE49-F238E27FC236}">
                <a16:creationId xmlns:a16="http://schemas.microsoft.com/office/drawing/2014/main" id="{38BC8533-1B28-6B37-370B-C71D9D9EDD7B}"/>
              </a:ext>
            </a:extLst>
          </p:cNvPr>
          <p:cNvSpPr/>
          <p:nvPr/>
        </p:nvSpPr>
        <p:spPr>
          <a:xfrm>
            <a:off x="3458739" y="4083192"/>
            <a:ext cx="2181472" cy="1090736"/>
          </a:xfrm>
          <a:custGeom>
            <a:avLst/>
            <a:gdLst>
              <a:gd name="connsiteX0" fmla="*/ 0 w 2181472"/>
              <a:gd name="connsiteY0" fmla="*/ 109074 h 1090736"/>
              <a:gd name="connsiteX1" fmla="*/ 109074 w 2181472"/>
              <a:gd name="connsiteY1" fmla="*/ 0 h 1090736"/>
              <a:gd name="connsiteX2" fmla="*/ 2072398 w 2181472"/>
              <a:gd name="connsiteY2" fmla="*/ 0 h 1090736"/>
              <a:gd name="connsiteX3" fmla="*/ 2181472 w 2181472"/>
              <a:gd name="connsiteY3" fmla="*/ 109074 h 1090736"/>
              <a:gd name="connsiteX4" fmla="*/ 2181472 w 2181472"/>
              <a:gd name="connsiteY4" fmla="*/ 981662 h 1090736"/>
              <a:gd name="connsiteX5" fmla="*/ 2072398 w 2181472"/>
              <a:gd name="connsiteY5" fmla="*/ 1090736 h 1090736"/>
              <a:gd name="connsiteX6" fmla="*/ 109074 w 2181472"/>
              <a:gd name="connsiteY6" fmla="*/ 1090736 h 1090736"/>
              <a:gd name="connsiteX7" fmla="*/ 0 w 2181472"/>
              <a:gd name="connsiteY7" fmla="*/ 981662 h 1090736"/>
              <a:gd name="connsiteX8" fmla="*/ 0 w 2181472"/>
              <a:gd name="connsiteY8" fmla="*/ 109074 h 109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1472" h="1090736">
                <a:moveTo>
                  <a:pt x="0" y="109074"/>
                </a:moveTo>
                <a:cubicBezTo>
                  <a:pt x="0" y="48834"/>
                  <a:pt x="48834" y="0"/>
                  <a:pt x="109074" y="0"/>
                </a:cubicBezTo>
                <a:lnTo>
                  <a:pt x="2072398" y="0"/>
                </a:lnTo>
                <a:cubicBezTo>
                  <a:pt x="2132638" y="0"/>
                  <a:pt x="2181472" y="48834"/>
                  <a:pt x="2181472" y="109074"/>
                </a:cubicBezTo>
                <a:lnTo>
                  <a:pt x="2181472" y="981662"/>
                </a:lnTo>
                <a:cubicBezTo>
                  <a:pt x="2181472" y="1041902"/>
                  <a:pt x="2132638" y="1090736"/>
                  <a:pt x="2072398" y="1090736"/>
                </a:cubicBezTo>
                <a:lnTo>
                  <a:pt x="109074" y="1090736"/>
                </a:lnTo>
                <a:cubicBezTo>
                  <a:pt x="48834" y="1090736"/>
                  <a:pt x="0" y="1041902"/>
                  <a:pt x="0" y="981662"/>
                </a:cubicBezTo>
                <a:lnTo>
                  <a:pt x="0" y="109074"/>
                </a:lnTo>
                <a:close/>
              </a:path>
            </a:pathLst>
          </a:cu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2742" tIns="42742" rIns="42742" bIns="42742" numCol="1" spcCol="1270" anchor="ctr" anchorCtr="0">
            <a:noAutofit/>
          </a:bodyPr>
          <a:lstStyle/>
          <a:p>
            <a:pPr marL="0" lvl="0" indent="0" algn="ctr" defTabSz="755650">
              <a:lnSpc>
                <a:spcPct val="90000"/>
              </a:lnSpc>
              <a:spcBef>
                <a:spcPct val="0"/>
              </a:spcBef>
              <a:spcAft>
                <a:spcPct val="35000"/>
              </a:spcAft>
              <a:buNone/>
            </a:pPr>
            <a:r>
              <a:rPr lang="en-US" sz="1700" b="1" kern="1200" dirty="0"/>
              <a:t>Pass – Proceed to next routine inspection</a:t>
            </a:r>
          </a:p>
        </p:txBody>
      </p:sp>
      <p:pic>
        <p:nvPicPr>
          <p:cNvPr id="44" name="Graphic 43" descr="Dollar with solid fill">
            <a:extLst>
              <a:ext uri="{FF2B5EF4-FFF2-40B4-BE49-F238E27FC236}">
                <a16:creationId xmlns:a16="http://schemas.microsoft.com/office/drawing/2014/main" id="{7D5E7D19-8EAC-1A62-FEEC-1BABB045AB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95646" y="1681045"/>
            <a:ext cx="914400" cy="914400"/>
          </a:xfrm>
          <a:prstGeom prst="rect">
            <a:avLst/>
          </a:prstGeom>
        </p:spPr>
      </p:pic>
      <p:sp>
        <p:nvSpPr>
          <p:cNvPr id="45" name="TextBox 44">
            <a:extLst>
              <a:ext uri="{FF2B5EF4-FFF2-40B4-BE49-F238E27FC236}">
                <a16:creationId xmlns:a16="http://schemas.microsoft.com/office/drawing/2014/main" id="{635B8600-C9EB-3414-6A35-662863053FC4}"/>
              </a:ext>
            </a:extLst>
          </p:cNvPr>
          <p:cNvSpPr txBox="1"/>
          <p:nvPr/>
        </p:nvSpPr>
        <p:spPr>
          <a:xfrm>
            <a:off x="670388" y="5496832"/>
            <a:ext cx="11163290" cy="830997"/>
          </a:xfrm>
          <a:prstGeom prst="rect">
            <a:avLst/>
          </a:prstGeom>
          <a:noFill/>
        </p:spPr>
        <p:txBody>
          <a:bodyPr wrap="square" rtlCol="0">
            <a:spAutoFit/>
          </a:bodyPr>
          <a:lstStyle/>
          <a:p>
            <a:pPr algn="ctr"/>
            <a:r>
              <a:rPr lang="en-US" sz="2400" b="1" dirty="0">
                <a:solidFill>
                  <a:srgbClr val="283580"/>
                </a:solidFill>
              </a:rPr>
              <a:t>Thoughtful development of Active Managerial Control can break the cycle of repeat critical violations. </a:t>
            </a:r>
          </a:p>
        </p:txBody>
      </p:sp>
      <p:sp>
        <p:nvSpPr>
          <p:cNvPr id="46" name="Oval 45">
            <a:extLst>
              <a:ext uri="{FF2B5EF4-FFF2-40B4-BE49-F238E27FC236}">
                <a16:creationId xmlns:a16="http://schemas.microsoft.com/office/drawing/2014/main" id="{73B11637-4906-1E91-3EEF-E893956C6A88}"/>
              </a:ext>
            </a:extLst>
          </p:cNvPr>
          <p:cNvSpPr/>
          <p:nvPr/>
        </p:nvSpPr>
        <p:spPr>
          <a:xfrm>
            <a:off x="3022444" y="2427104"/>
            <a:ext cx="3004938" cy="1808624"/>
          </a:xfrm>
          <a:prstGeom prst="ellipse">
            <a:avLst/>
          </a:prstGeom>
          <a:noFill/>
          <a:ln w="38100">
            <a:solidFill>
              <a:srgbClr val="FC0CC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0921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41"/>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4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40"/>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3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par>
                                <p:cTn id="51" presetID="1" presetClass="exit" presetSubtype="0" fill="hold" grpId="1" nodeType="withEffect">
                                  <p:stCondLst>
                                    <p:cond delay="0"/>
                                  </p:stCondLst>
                                  <p:childTnLst>
                                    <p:set>
                                      <p:cBhvr>
                                        <p:cTn id="52" dur="1" fill="hold">
                                          <p:stCondLst>
                                            <p:cond delay="0"/>
                                          </p:stCondLst>
                                        </p:cTn>
                                        <p:tgtEl>
                                          <p:spTgt spid="37"/>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3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34"/>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33"/>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35"/>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36"/>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44"/>
                                        </p:tgtEl>
                                        <p:attrNameLst>
                                          <p:attrName>style.visibility</p:attrName>
                                        </p:attrNameLst>
                                      </p:cBhvr>
                                      <p:to>
                                        <p:strVal val="hidden"/>
                                      </p:to>
                                    </p:set>
                                  </p:childTnLst>
                                </p:cTn>
                              </p:par>
                              <p:par>
                                <p:cTn id="75" presetID="1" presetClass="entr" presetSubtype="0" fill="hold" grpId="2" nodeType="withEffect">
                                  <p:stCondLst>
                                    <p:cond delay="0"/>
                                  </p:stCondLst>
                                  <p:childTnLst>
                                    <p:set>
                                      <p:cBhvr>
                                        <p:cTn id="76" dur="1" fill="hold">
                                          <p:stCondLst>
                                            <p:cond delay="0"/>
                                          </p:stCondLst>
                                        </p:cTn>
                                        <p:tgtEl>
                                          <p:spTgt spid="40"/>
                                        </p:tgtEl>
                                        <p:attrNameLst>
                                          <p:attrName>style.visibility</p:attrName>
                                        </p:attrNameLst>
                                      </p:cBhvr>
                                      <p:to>
                                        <p:strVal val="visible"/>
                                      </p:to>
                                    </p:set>
                                  </p:childTnLst>
                                </p:cTn>
                              </p:par>
                              <p:par>
                                <p:cTn id="77" presetID="1" presetClass="entr" presetSubtype="0" fill="hold" grpId="2"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39" grpId="2" animBg="1"/>
      <p:bldP spid="40" grpId="0" animBg="1"/>
      <p:bldP spid="40" grpId="1" animBg="1"/>
      <p:bldP spid="40" grpId="2" animBg="1"/>
      <p:bldP spid="41" grpId="0" animBg="1"/>
      <p:bldP spid="41" grpId="1" animBg="1"/>
      <p:bldP spid="42" grpId="0" animBg="1"/>
      <p:bldP spid="42" grpId="1" animBg="1"/>
      <p:bldP spid="45" grpId="0"/>
      <p:bldP spid="4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43701-E644-08A2-C223-FCCB753B8E24}"/>
              </a:ext>
            </a:extLst>
          </p:cNvPr>
          <p:cNvSpPr>
            <a:spLocks noGrp="1"/>
          </p:cNvSpPr>
          <p:nvPr>
            <p:ph type="title"/>
          </p:nvPr>
        </p:nvSpPr>
        <p:spPr>
          <a:xfrm>
            <a:off x="1499152" y="351873"/>
            <a:ext cx="9193696" cy="1158875"/>
          </a:xfrm>
        </p:spPr>
        <p:txBody>
          <a:bodyPr>
            <a:normAutofit fontScale="90000"/>
          </a:bodyPr>
          <a:lstStyle/>
          <a:p>
            <a:pPr algn="ctr"/>
            <a:r>
              <a:rPr lang="en-US" b="1" dirty="0"/>
              <a:t>Placarding Inspection Results</a:t>
            </a:r>
            <a:br>
              <a:rPr lang="en-US" b="1" dirty="0"/>
            </a:br>
            <a:r>
              <a:rPr lang="en-US" b="1" dirty="0"/>
              <a:t>January 2024</a:t>
            </a:r>
          </a:p>
        </p:txBody>
      </p:sp>
      <p:pic>
        <p:nvPicPr>
          <p:cNvPr id="4" name="Picture 3" descr="A close-up of a sign&#10;&#10;Description automatically generated">
            <a:extLst>
              <a:ext uri="{FF2B5EF4-FFF2-40B4-BE49-F238E27FC236}">
                <a16:creationId xmlns:a16="http://schemas.microsoft.com/office/drawing/2014/main" id="{A2BD6513-FCC5-B3C6-A10F-EE43B54AD5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5005" y="3566661"/>
            <a:ext cx="2190537" cy="2834640"/>
          </a:xfrm>
          <a:prstGeom prst="rect">
            <a:avLst/>
          </a:prstGeom>
        </p:spPr>
      </p:pic>
      <p:pic>
        <p:nvPicPr>
          <p:cNvPr id="6" name="Picture 5" descr="A yellow pass with black text&#10;&#10;Description automatically generated">
            <a:extLst>
              <a:ext uri="{FF2B5EF4-FFF2-40B4-BE49-F238E27FC236}">
                <a16:creationId xmlns:a16="http://schemas.microsoft.com/office/drawing/2014/main" id="{1C4F9D46-FE63-EE30-9B85-0DA466A519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197" y="3487723"/>
            <a:ext cx="2190537" cy="2834640"/>
          </a:xfrm>
          <a:prstGeom prst="rect">
            <a:avLst/>
          </a:prstGeom>
        </p:spPr>
      </p:pic>
      <p:pic>
        <p:nvPicPr>
          <p:cNvPr id="8" name="Picture 7" descr="A close-up of a sign&#10;&#10;Description automatically generated">
            <a:extLst>
              <a:ext uri="{FF2B5EF4-FFF2-40B4-BE49-F238E27FC236}">
                <a16:creationId xmlns:a16="http://schemas.microsoft.com/office/drawing/2014/main" id="{BA1DF30A-7A3C-5936-217A-ABB2371D75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2832" y="3487723"/>
            <a:ext cx="2190537" cy="2834640"/>
          </a:xfrm>
          <a:prstGeom prst="rect">
            <a:avLst/>
          </a:prstGeom>
        </p:spPr>
      </p:pic>
      <p:pic>
        <p:nvPicPr>
          <p:cNvPr id="10" name="Picture 9" descr="A green sign with black text&#10;&#10;Description automatically generated">
            <a:extLst>
              <a:ext uri="{FF2B5EF4-FFF2-40B4-BE49-F238E27FC236}">
                <a16:creationId xmlns:a16="http://schemas.microsoft.com/office/drawing/2014/main" id="{D8B21381-229E-97FE-4752-BD771211BC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892" y="287233"/>
            <a:ext cx="2190537" cy="2834640"/>
          </a:xfrm>
          <a:prstGeom prst="rect">
            <a:avLst/>
          </a:prstGeom>
        </p:spPr>
      </p:pic>
      <p:pic>
        <p:nvPicPr>
          <p:cNvPr id="12" name="Picture 11" descr="A green sign with a check mark and a red cross&#10;&#10;Description automatically generated">
            <a:extLst>
              <a:ext uri="{FF2B5EF4-FFF2-40B4-BE49-F238E27FC236}">
                <a16:creationId xmlns:a16="http://schemas.microsoft.com/office/drawing/2014/main" id="{79B96503-311D-7FB2-43B1-7286A18CA6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34571" y="223461"/>
            <a:ext cx="2190537" cy="2834640"/>
          </a:xfrm>
          <a:prstGeom prst="rect">
            <a:avLst/>
          </a:prstGeom>
        </p:spPr>
      </p:pic>
      <p:pic>
        <p:nvPicPr>
          <p:cNvPr id="14" name="Picture 13" descr="A green pass with black text&#10;&#10;Description automatically generated">
            <a:extLst>
              <a:ext uri="{FF2B5EF4-FFF2-40B4-BE49-F238E27FC236}">
                <a16:creationId xmlns:a16="http://schemas.microsoft.com/office/drawing/2014/main" id="{521F5D91-6CE2-0E52-099E-1CB9EB4A31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83918" y="1704553"/>
            <a:ext cx="2190537" cy="2834640"/>
          </a:xfrm>
          <a:prstGeom prst="rect">
            <a:avLst/>
          </a:prstGeom>
        </p:spPr>
      </p:pic>
      <p:pic>
        <p:nvPicPr>
          <p:cNvPr id="16" name="Picture 15" descr="A blue and white sign with black text&#10;&#10;Description automatically generated">
            <a:extLst>
              <a:ext uri="{FF2B5EF4-FFF2-40B4-BE49-F238E27FC236}">
                <a16:creationId xmlns:a16="http://schemas.microsoft.com/office/drawing/2014/main" id="{13BF923D-4003-CD5F-8F95-D561182E776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82760" y="3566661"/>
            <a:ext cx="2190537" cy="2834640"/>
          </a:xfrm>
          <a:prstGeom prst="rect">
            <a:avLst/>
          </a:prstGeom>
        </p:spPr>
      </p:pic>
    </p:spTree>
    <p:extLst>
      <p:ext uri="{BB962C8B-B14F-4D97-AF65-F5344CB8AC3E}">
        <p14:creationId xmlns:p14="http://schemas.microsoft.com/office/powerpoint/2010/main" val="3481171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87999794-9729-02AB-71DF-24CE6EAD8165}"/>
              </a:ext>
            </a:extLst>
          </p:cNvPr>
          <p:cNvGraphicFramePr>
            <a:graphicFrameLocks noChangeAspect="1"/>
          </p:cNvGraphicFramePr>
          <p:nvPr>
            <p:extLst>
              <p:ext uri="{D42A27DB-BD31-4B8C-83A1-F6EECF244321}">
                <p14:modId xmlns:p14="http://schemas.microsoft.com/office/powerpoint/2010/main" val="3035953233"/>
              </p:ext>
            </p:extLst>
          </p:nvPr>
        </p:nvGraphicFramePr>
        <p:xfrm>
          <a:off x="1620929" y="221343"/>
          <a:ext cx="8950141" cy="6415314"/>
        </p:xfrm>
        <a:graphic>
          <a:graphicData uri="http://schemas.openxmlformats.org/presentationml/2006/ole">
            <mc:AlternateContent xmlns:mc="http://schemas.openxmlformats.org/markup-compatibility/2006">
              <mc:Choice xmlns:v="urn:schemas-microsoft-com:vml" Requires="v">
                <p:oleObj name="Acrobat Document" r:id="rId3" imgW="6035040" imgH="4663299" progId="Acrobat.Document.DC">
                  <p:embed/>
                </p:oleObj>
              </mc:Choice>
              <mc:Fallback>
                <p:oleObj name="Acrobat Document" r:id="rId3" imgW="6035040" imgH="4663299" progId="Acrobat.Document.DC">
                  <p:embed/>
                  <p:pic>
                    <p:nvPicPr>
                      <p:cNvPr id="2" name="Object 1">
                        <a:extLst>
                          <a:ext uri="{FF2B5EF4-FFF2-40B4-BE49-F238E27FC236}">
                            <a16:creationId xmlns:a16="http://schemas.microsoft.com/office/drawing/2014/main" id="{87999794-9729-02AB-71DF-24CE6EAD8165}"/>
                          </a:ext>
                        </a:extLst>
                      </p:cNvPr>
                      <p:cNvPicPr/>
                      <p:nvPr/>
                    </p:nvPicPr>
                    <p:blipFill>
                      <a:blip r:embed="rId4"/>
                      <a:stretch>
                        <a:fillRect/>
                      </a:stretch>
                    </p:blipFill>
                    <p:spPr>
                      <a:xfrm>
                        <a:off x="1620929" y="221343"/>
                        <a:ext cx="8950141" cy="6415314"/>
                      </a:xfrm>
                      <a:prstGeom prst="rect">
                        <a:avLst/>
                      </a:prstGeom>
                    </p:spPr>
                  </p:pic>
                </p:oleObj>
              </mc:Fallback>
            </mc:AlternateContent>
          </a:graphicData>
        </a:graphic>
      </p:graphicFrame>
    </p:spTree>
    <p:extLst>
      <p:ext uri="{BB962C8B-B14F-4D97-AF65-F5344CB8AC3E}">
        <p14:creationId xmlns:p14="http://schemas.microsoft.com/office/powerpoint/2010/main" val="3799283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B0B8DCBA-FEED-46EF-A140-35B904015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47" name="Rectangle 3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05FCC5-C110-F3B4-9257-8315B67B1303}"/>
              </a:ext>
            </a:extLst>
          </p:cNvPr>
          <p:cNvSpPr>
            <a:spLocks noGrp="1"/>
          </p:cNvSpPr>
          <p:nvPr>
            <p:ph type="title"/>
          </p:nvPr>
        </p:nvSpPr>
        <p:spPr>
          <a:xfrm>
            <a:off x="1043631" y="873940"/>
            <a:ext cx="4928291" cy="1035781"/>
          </a:xfrm>
        </p:spPr>
        <p:txBody>
          <a:bodyPr anchor="ctr">
            <a:normAutofit/>
          </a:bodyPr>
          <a:lstStyle/>
          <a:p>
            <a:r>
              <a:rPr lang="en-US" sz="3600" dirty="0"/>
              <a:t>DON’T FORGET!!</a:t>
            </a:r>
          </a:p>
        </p:txBody>
      </p:sp>
      <p:pic>
        <p:nvPicPr>
          <p:cNvPr id="5" name="Content Placeholder 4">
            <a:extLst>
              <a:ext uri="{FF2B5EF4-FFF2-40B4-BE49-F238E27FC236}">
                <a16:creationId xmlns:a16="http://schemas.microsoft.com/office/drawing/2014/main" id="{0718FCF9-8B23-2DE9-1F98-8FD43B436D5C}"/>
              </a:ext>
            </a:extLst>
          </p:cNvPr>
          <p:cNvPicPr>
            <a:picLocks noChangeAspect="1"/>
          </p:cNvPicPr>
          <p:nvPr/>
        </p:nvPicPr>
        <p:blipFill rotWithShape="1">
          <a:blip r:embed="rId3"/>
          <a:srcRect l="260" r="554" b="-2"/>
          <a:stretch/>
        </p:blipFill>
        <p:spPr>
          <a:xfrm>
            <a:off x="6982904" y="613146"/>
            <a:ext cx="4370896" cy="5355121"/>
          </a:xfrm>
          <a:prstGeom prst="rect">
            <a:avLst/>
          </a:prstGeom>
        </p:spPr>
      </p:pic>
      <p:cxnSp>
        <p:nvCxnSpPr>
          <p:cNvPr id="39" name="Straight Connector 38">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7D5571F-92BD-EDBC-18F6-F959343E2261}"/>
              </a:ext>
            </a:extLst>
          </p:cNvPr>
          <p:cNvSpPr txBox="1"/>
          <p:nvPr/>
        </p:nvSpPr>
        <p:spPr>
          <a:xfrm>
            <a:off x="731525" y="2719514"/>
            <a:ext cx="5080597" cy="1815882"/>
          </a:xfrm>
          <a:prstGeom prst="rect">
            <a:avLst/>
          </a:prstGeom>
          <a:noFill/>
        </p:spPr>
        <p:txBody>
          <a:bodyPr wrap="square" rtlCol="0">
            <a:spAutoFit/>
          </a:bodyPr>
          <a:lstStyle/>
          <a:p>
            <a:r>
              <a:rPr lang="en-US" sz="2400" dirty="0">
                <a:latin typeface="Aileron" panose="00000500000000000000" pitchFamily="50" charset="0"/>
              </a:rPr>
              <a:t>Please take this survey by scanning the </a:t>
            </a:r>
            <a:r>
              <a:rPr lang="en-US" sz="2400" b="1" dirty="0">
                <a:latin typeface="Aileron" panose="00000500000000000000" pitchFamily="50" charset="0"/>
              </a:rPr>
              <a:t>QR code.</a:t>
            </a:r>
            <a:endParaRPr lang="en-US" sz="2400" dirty="0">
              <a:latin typeface="Aileron" panose="00000500000000000000" pitchFamily="50" charset="0"/>
            </a:endParaRPr>
          </a:p>
          <a:p>
            <a:endParaRPr lang="en-US" sz="3200" dirty="0">
              <a:latin typeface="Aileron" panose="00000500000000000000" pitchFamily="50" charset="0"/>
            </a:endParaRPr>
          </a:p>
          <a:p>
            <a:r>
              <a:rPr lang="en-US" sz="3200" dirty="0">
                <a:latin typeface="Aileron" panose="00000500000000000000" pitchFamily="50" charset="0"/>
              </a:rPr>
              <a:t>THANK YOU!! </a:t>
            </a:r>
          </a:p>
        </p:txBody>
      </p:sp>
      <p:pic>
        <p:nvPicPr>
          <p:cNvPr id="3076" name="Picture 4" descr="Image result for check mark clipart">
            <a:extLst>
              <a:ext uri="{FF2B5EF4-FFF2-40B4-BE49-F238E27FC236}">
                <a16:creationId xmlns:a16="http://schemas.microsoft.com/office/drawing/2014/main" id="{B5017A66-46C5-9974-6787-0CF28404F4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0301" y="1026843"/>
            <a:ext cx="749165" cy="69020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 Friendly Message from Snoopy | Snoopy images, Fun comics, Snoopy">
            <a:extLst>
              <a:ext uri="{FF2B5EF4-FFF2-40B4-BE49-F238E27FC236}">
                <a16:creationId xmlns:a16="http://schemas.microsoft.com/office/drawing/2014/main" id="{9A54BF15-F2EE-29E8-CE6B-3C3F0A4990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093" r="16477"/>
          <a:stretch/>
        </p:blipFill>
        <p:spPr bwMode="auto">
          <a:xfrm>
            <a:off x="4944883" y="3523848"/>
            <a:ext cx="2061230" cy="2885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2404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2C92B0-4E6F-2796-0819-2A58509E7169}"/>
              </a:ext>
            </a:extLst>
          </p:cNvPr>
          <p:cNvSpPr>
            <a:spLocks noGrp="1"/>
          </p:cNvSpPr>
          <p:nvPr>
            <p:ph type="body" idx="11"/>
          </p:nvPr>
        </p:nvSpPr>
        <p:spPr>
          <a:xfrm>
            <a:off x="2837236" y="5186594"/>
            <a:ext cx="6939031" cy="1671406"/>
          </a:xfrm>
          <a:effectLst>
            <a:outerShdw blurRad="50800" dist="38100" dir="2700000" algn="tl" rotWithShape="0">
              <a:prstClr val="black">
                <a:alpha val="40000"/>
              </a:prstClr>
            </a:outerShdw>
          </a:effectLst>
        </p:spPr>
        <p:txBody>
          <a:bodyPr/>
          <a:lstStyle/>
          <a:p>
            <a:pPr algn="ctr"/>
            <a:r>
              <a:rPr lang="en-US" dirty="0"/>
              <a:t>Northern Nevada Public Health</a:t>
            </a:r>
          </a:p>
          <a:p>
            <a:pPr algn="ctr"/>
            <a:r>
              <a:rPr lang="en-US" dirty="0"/>
              <a:t>Environmental Health Services (775) 328-2434 ext. 8</a:t>
            </a:r>
          </a:p>
          <a:p>
            <a:pPr algn="ctr"/>
            <a:r>
              <a:rPr lang="en-US" dirty="0"/>
              <a:t>Email: </a:t>
            </a:r>
            <a:r>
              <a:rPr lang="en-US" dirty="0">
                <a:hlinkClick r:id="rId3"/>
              </a:rPr>
              <a:t>foodsafety@nnph.org</a:t>
            </a:r>
            <a:endParaRPr lang="en-US" dirty="0"/>
          </a:p>
          <a:p>
            <a:endParaRPr lang="en-US" dirty="0"/>
          </a:p>
        </p:txBody>
      </p:sp>
      <p:pic>
        <p:nvPicPr>
          <p:cNvPr id="6" name="Picture 5" descr="A logo with a black background&#10;&#10;Description automatically generated">
            <a:extLst>
              <a:ext uri="{FF2B5EF4-FFF2-40B4-BE49-F238E27FC236}">
                <a16:creationId xmlns:a16="http://schemas.microsoft.com/office/drawing/2014/main" id="{9B3124D0-A187-9827-D751-90CD8FC40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2689" y="1166444"/>
            <a:ext cx="6368122" cy="3270858"/>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76790971-3D9F-B8B9-D5EB-1CE6453035C9}"/>
              </a:ext>
            </a:extLst>
          </p:cNvPr>
          <p:cNvSpPr txBox="1"/>
          <p:nvPr/>
        </p:nvSpPr>
        <p:spPr>
          <a:xfrm>
            <a:off x="3047993" y="4437302"/>
            <a:ext cx="6517515" cy="646331"/>
          </a:xfrm>
          <a:prstGeom prst="rect">
            <a:avLst/>
          </a:prstGeom>
          <a:noFill/>
          <a:effectLst>
            <a:outerShdw blurRad="50800" dist="38100" dir="5400000" algn="t" rotWithShape="0">
              <a:prstClr val="black">
                <a:alpha val="40000"/>
              </a:prstClr>
            </a:outerShdw>
          </a:effectLst>
        </p:spPr>
        <p:txBody>
          <a:bodyPr wrap="square">
            <a:spAutoFit/>
          </a:bodyPr>
          <a:lstStyle/>
          <a:p>
            <a:pPr algn="ctr"/>
            <a:r>
              <a:rPr lang="en-US" sz="3600" b="1" dirty="0">
                <a:solidFill>
                  <a:schemeClr val="bg1"/>
                </a:solidFill>
                <a:latin typeface="Arial" panose="020B0604020202020204" pitchFamily="34" charset="0"/>
                <a:cs typeface="Arial" panose="020B0604020202020204" pitchFamily="34" charset="0"/>
              </a:rPr>
              <a:t>Questions? </a:t>
            </a:r>
            <a:endParaRPr lang="en-U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2101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8DBFF-B2D4-8974-8787-FFEE4433229E}"/>
              </a:ext>
            </a:extLst>
          </p:cNvPr>
          <p:cNvSpPr>
            <a:spLocks noGrp="1"/>
          </p:cNvSpPr>
          <p:nvPr>
            <p:ph type="title"/>
          </p:nvPr>
        </p:nvSpPr>
        <p:spPr>
          <a:xfrm>
            <a:off x="838200" y="0"/>
            <a:ext cx="10515600" cy="1325563"/>
          </a:xfrm>
        </p:spPr>
        <p:txBody>
          <a:bodyPr/>
          <a:lstStyle/>
          <a:p>
            <a:pPr algn="ctr"/>
            <a:r>
              <a:rPr lang="en-US" b="1" dirty="0">
                <a:solidFill>
                  <a:srgbClr val="002060"/>
                </a:solidFill>
                <a:latin typeface="Arial" panose="020B0604020202020204" pitchFamily="34" charset="0"/>
                <a:cs typeface="Arial" panose="020B0604020202020204" pitchFamily="34" charset="0"/>
              </a:rPr>
              <a:t>Consumer &amp; Food Protection Program</a:t>
            </a:r>
          </a:p>
        </p:txBody>
      </p:sp>
      <p:graphicFrame>
        <p:nvGraphicFramePr>
          <p:cNvPr id="6" name="Content Placeholder 5">
            <a:extLst>
              <a:ext uri="{FF2B5EF4-FFF2-40B4-BE49-F238E27FC236}">
                <a16:creationId xmlns:a16="http://schemas.microsoft.com/office/drawing/2014/main" id="{9106FB60-C7C7-CE56-E3EA-6DDC4AB98998}"/>
              </a:ext>
            </a:extLst>
          </p:cNvPr>
          <p:cNvGraphicFramePr>
            <a:graphicFrameLocks noGrp="1"/>
          </p:cNvGraphicFramePr>
          <p:nvPr>
            <p:ph sz="half" idx="2"/>
            <p:extLst>
              <p:ext uri="{D42A27DB-BD31-4B8C-83A1-F6EECF244321}">
                <p14:modId xmlns:p14="http://schemas.microsoft.com/office/powerpoint/2010/main" val="1016383821"/>
              </p:ext>
            </p:extLst>
          </p:nvPr>
        </p:nvGraphicFramePr>
        <p:xfrm>
          <a:off x="-511864" y="1062785"/>
          <a:ext cx="6768694" cy="5352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ontent Placeholder 7">
            <a:extLst>
              <a:ext uri="{FF2B5EF4-FFF2-40B4-BE49-F238E27FC236}">
                <a16:creationId xmlns:a16="http://schemas.microsoft.com/office/drawing/2014/main" id="{E0470CF4-F7B6-90EE-AD78-33696A249D48}"/>
              </a:ext>
            </a:extLst>
          </p:cNvPr>
          <p:cNvSpPr>
            <a:spLocks noGrp="1"/>
          </p:cNvSpPr>
          <p:nvPr>
            <p:ph sz="half" idx="1"/>
          </p:nvPr>
        </p:nvSpPr>
        <p:spPr>
          <a:xfrm>
            <a:off x="5846215" y="1598897"/>
            <a:ext cx="5918200" cy="4351338"/>
          </a:xfrm>
        </p:spPr>
        <p:txBody>
          <a:bodyPr/>
          <a:lstStyle/>
          <a:p>
            <a:r>
              <a:rPr lang="en-US" dirty="0"/>
              <a:t>“Strives to maintain the highest level of food safety in Washoe County” </a:t>
            </a:r>
          </a:p>
          <a:p>
            <a:r>
              <a:rPr lang="en-US" dirty="0"/>
              <a:t>Conducts annual and biannual inspections of food facilities to ensure compliance with current food safety regulations. </a:t>
            </a:r>
          </a:p>
          <a:p>
            <a:r>
              <a:rPr lang="en-US" dirty="0"/>
              <a:t>Community outreach and education regarding food safety principles and practices. </a:t>
            </a:r>
          </a:p>
          <a:p>
            <a:endParaRPr lang="en-US" dirty="0"/>
          </a:p>
        </p:txBody>
      </p:sp>
      <p:sp>
        <p:nvSpPr>
          <p:cNvPr id="3" name="TextBox 2">
            <a:extLst>
              <a:ext uri="{FF2B5EF4-FFF2-40B4-BE49-F238E27FC236}">
                <a16:creationId xmlns:a16="http://schemas.microsoft.com/office/drawing/2014/main" id="{DDA44942-26EF-B669-A5DE-B269D70A835E}"/>
              </a:ext>
            </a:extLst>
          </p:cNvPr>
          <p:cNvSpPr txBox="1"/>
          <p:nvPr/>
        </p:nvSpPr>
        <p:spPr>
          <a:xfrm>
            <a:off x="5992536" y="6476325"/>
            <a:ext cx="6199464" cy="215444"/>
          </a:xfrm>
          <a:prstGeom prst="rect">
            <a:avLst/>
          </a:prstGeom>
          <a:noFill/>
        </p:spPr>
        <p:txBody>
          <a:bodyPr wrap="square" rtlCol="0">
            <a:spAutoFit/>
          </a:bodyPr>
          <a:lstStyle/>
          <a:p>
            <a:pPr algn="r"/>
            <a:r>
              <a:rPr lang="en-US" sz="700" dirty="0"/>
              <a:t>Source:  </a:t>
            </a:r>
            <a:r>
              <a:rPr lang="en-US" sz="800" dirty="0">
                <a:hlinkClick r:id="rId8"/>
              </a:rPr>
              <a:t>Food Safety Services (nnph.org)</a:t>
            </a:r>
            <a:r>
              <a:rPr lang="en-US" sz="700" dirty="0"/>
              <a:t> </a:t>
            </a:r>
          </a:p>
        </p:txBody>
      </p:sp>
      <p:pic>
        <p:nvPicPr>
          <p:cNvPr id="4" name="Picture 3" descr="A blue and white logo&#10;&#10;Description automatically generated">
            <a:extLst>
              <a:ext uri="{FF2B5EF4-FFF2-40B4-BE49-F238E27FC236}">
                <a16:creationId xmlns:a16="http://schemas.microsoft.com/office/drawing/2014/main" id="{E0042325-7C89-90F7-B44B-BBC7006A17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9033" y="6223570"/>
            <a:ext cx="2067767" cy="505510"/>
          </a:xfrm>
          <a:prstGeom prst="rect">
            <a:avLst/>
          </a:prstGeom>
        </p:spPr>
      </p:pic>
    </p:spTree>
    <p:extLst>
      <p:ext uri="{BB962C8B-B14F-4D97-AF65-F5344CB8AC3E}">
        <p14:creationId xmlns:p14="http://schemas.microsoft.com/office/powerpoint/2010/main" val="1421170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01B17-4337-0D44-E94D-222B93F7C17D}"/>
              </a:ext>
            </a:extLst>
          </p:cNvPr>
          <p:cNvSpPr>
            <a:spLocks noGrp="1"/>
          </p:cNvSpPr>
          <p:nvPr>
            <p:ph type="title"/>
          </p:nvPr>
        </p:nvSpPr>
        <p:spPr>
          <a:xfrm>
            <a:off x="914400" y="36512"/>
            <a:ext cx="10515600" cy="1325563"/>
          </a:xfrm>
        </p:spPr>
        <p:txBody>
          <a:bodyPr/>
          <a:lstStyle/>
          <a:p>
            <a:pPr algn="ctr"/>
            <a:r>
              <a:rPr lang="en-US" b="1" dirty="0">
                <a:solidFill>
                  <a:srgbClr val="002060"/>
                </a:solidFill>
                <a:latin typeface="Arial" panose="020B0604020202020204" pitchFamily="34" charset="0"/>
                <a:cs typeface="Arial" panose="020B0604020202020204" pitchFamily="34" charset="0"/>
              </a:rPr>
              <a:t>Objectives of this AMC Course</a:t>
            </a:r>
          </a:p>
        </p:txBody>
      </p:sp>
      <p:sp>
        <p:nvSpPr>
          <p:cNvPr id="4" name="Text Placeholder 3">
            <a:extLst>
              <a:ext uri="{FF2B5EF4-FFF2-40B4-BE49-F238E27FC236}">
                <a16:creationId xmlns:a16="http://schemas.microsoft.com/office/drawing/2014/main" id="{712E08C1-3C58-5196-1AC6-875C2ED7EBDB}"/>
              </a:ext>
            </a:extLst>
          </p:cNvPr>
          <p:cNvSpPr>
            <a:spLocks noGrp="1"/>
          </p:cNvSpPr>
          <p:nvPr>
            <p:ph type="body" idx="1"/>
          </p:nvPr>
        </p:nvSpPr>
        <p:spPr>
          <a:xfrm>
            <a:off x="702136" y="1386195"/>
            <a:ext cx="5157787" cy="521263"/>
          </a:xfrm>
        </p:spPr>
        <p:txBody>
          <a:bodyPr>
            <a:normAutofit lnSpcReduction="10000"/>
          </a:bodyPr>
          <a:lstStyle/>
          <a:p>
            <a:pPr algn="ctr"/>
            <a:r>
              <a:rPr lang="en-US" sz="3200" u="sng" dirty="0">
                <a:solidFill>
                  <a:srgbClr val="002060"/>
                </a:solidFill>
              </a:rPr>
              <a:t>The What, Who, and Why</a:t>
            </a:r>
          </a:p>
        </p:txBody>
      </p:sp>
      <p:sp>
        <p:nvSpPr>
          <p:cNvPr id="3" name="Content Placeholder 2">
            <a:extLst>
              <a:ext uri="{FF2B5EF4-FFF2-40B4-BE49-F238E27FC236}">
                <a16:creationId xmlns:a16="http://schemas.microsoft.com/office/drawing/2014/main" id="{64BB2041-1A64-B086-B68B-08F2EAAB27FF}"/>
              </a:ext>
            </a:extLst>
          </p:cNvPr>
          <p:cNvSpPr>
            <a:spLocks noGrp="1"/>
          </p:cNvSpPr>
          <p:nvPr>
            <p:ph sz="half" idx="2"/>
          </p:nvPr>
        </p:nvSpPr>
        <p:spPr>
          <a:xfrm>
            <a:off x="849312" y="2007752"/>
            <a:ext cx="5157787" cy="2804344"/>
          </a:xfrm>
        </p:spPr>
        <p:txBody>
          <a:bodyPr>
            <a:normAutofit/>
          </a:bodyPr>
          <a:lstStyle/>
          <a:p>
            <a:r>
              <a:rPr lang="en-US" sz="2400" dirty="0"/>
              <a:t>What is Active Managerial Control? </a:t>
            </a:r>
          </a:p>
          <a:p>
            <a:r>
              <a:rPr lang="en-US" sz="2400" dirty="0"/>
              <a:t>Who should take this course? </a:t>
            </a:r>
          </a:p>
          <a:p>
            <a:r>
              <a:rPr lang="en-US" sz="2400" dirty="0"/>
              <a:t>Why is AMC important to you? </a:t>
            </a:r>
          </a:p>
          <a:p>
            <a:r>
              <a:rPr lang="en-US" sz="2400" dirty="0"/>
              <a:t>Why is AMC important to the public? </a:t>
            </a:r>
          </a:p>
          <a:p>
            <a:endParaRPr lang="en-US" sz="2400" dirty="0"/>
          </a:p>
        </p:txBody>
      </p:sp>
      <p:sp>
        <p:nvSpPr>
          <p:cNvPr id="5" name="Text Placeholder 4">
            <a:extLst>
              <a:ext uri="{FF2B5EF4-FFF2-40B4-BE49-F238E27FC236}">
                <a16:creationId xmlns:a16="http://schemas.microsoft.com/office/drawing/2014/main" id="{7EB4AA0B-F431-29B1-115D-2E01F3F9640D}"/>
              </a:ext>
            </a:extLst>
          </p:cNvPr>
          <p:cNvSpPr>
            <a:spLocks noGrp="1"/>
          </p:cNvSpPr>
          <p:nvPr>
            <p:ph type="body" sz="quarter" idx="3"/>
          </p:nvPr>
        </p:nvSpPr>
        <p:spPr>
          <a:xfrm>
            <a:off x="6172200" y="1386195"/>
            <a:ext cx="5183188" cy="516348"/>
          </a:xfrm>
        </p:spPr>
        <p:txBody>
          <a:bodyPr>
            <a:normAutofit lnSpcReduction="10000"/>
          </a:bodyPr>
          <a:lstStyle/>
          <a:p>
            <a:pPr algn="ctr"/>
            <a:r>
              <a:rPr lang="en-US" sz="3200" u="sng" dirty="0">
                <a:solidFill>
                  <a:srgbClr val="002060"/>
                </a:solidFill>
              </a:rPr>
              <a:t>The How</a:t>
            </a:r>
          </a:p>
        </p:txBody>
      </p:sp>
      <p:sp>
        <p:nvSpPr>
          <p:cNvPr id="6" name="Content Placeholder 5">
            <a:extLst>
              <a:ext uri="{FF2B5EF4-FFF2-40B4-BE49-F238E27FC236}">
                <a16:creationId xmlns:a16="http://schemas.microsoft.com/office/drawing/2014/main" id="{842D0869-AFE5-7F95-14EB-5FFD8FC3B91B}"/>
              </a:ext>
            </a:extLst>
          </p:cNvPr>
          <p:cNvSpPr>
            <a:spLocks noGrp="1"/>
          </p:cNvSpPr>
          <p:nvPr>
            <p:ph sz="quarter" idx="4"/>
          </p:nvPr>
        </p:nvSpPr>
        <p:spPr>
          <a:xfrm>
            <a:off x="6484477" y="1951256"/>
            <a:ext cx="5183188" cy="2470048"/>
          </a:xfrm>
        </p:spPr>
        <p:txBody>
          <a:bodyPr>
            <a:normAutofit/>
          </a:bodyPr>
          <a:lstStyle/>
          <a:p>
            <a:r>
              <a:rPr lang="en-US" sz="2400" dirty="0"/>
              <a:t>Components of an AMC Policy</a:t>
            </a:r>
          </a:p>
          <a:p>
            <a:r>
              <a:rPr lang="en-US" sz="2400" dirty="0"/>
              <a:t>How to write an AMC Policy</a:t>
            </a:r>
          </a:p>
          <a:p>
            <a:r>
              <a:rPr lang="en-US" sz="2400" dirty="0"/>
              <a:t>The Resource Library </a:t>
            </a:r>
          </a:p>
          <a:p>
            <a:r>
              <a:rPr lang="en-US" sz="2400" dirty="0"/>
              <a:t>Compliance and Enforcement</a:t>
            </a:r>
          </a:p>
          <a:p>
            <a:endParaRPr lang="en-US" sz="2400" dirty="0"/>
          </a:p>
        </p:txBody>
      </p:sp>
      <p:sp>
        <p:nvSpPr>
          <p:cNvPr id="7" name="Text Placeholder 4">
            <a:extLst>
              <a:ext uri="{FF2B5EF4-FFF2-40B4-BE49-F238E27FC236}">
                <a16:creationId xmlns:a16="http://schemas.microsoft.com/office/drawing/2014/main" id="{5CD5BEBC-00DC-C6C0-AC43-0BBC10D836C0}"/>
              </a:ext>
            </a:extLst>
          </p:cNvPr>
          <p:cNvSpPr txBox="1">
            <a:spLocks/>
          </p:cNvSpPr>
          <p:nvPr/>
        </p:nvSpPr>
        <p:spPr>
          <a:xfrm>
            <a:off x="3428205" y="4279274"/>
            <a:ext cx="5183188" cy="584404"/>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3200" u="sng" dirty="0">
                <a:solidFill>
                  <a:srgbClr val="002060"/>
                </a:solidFill>
              </a:rPr>
              <a:t>The End</a:t>
            </a:r>
          </a:p>
        </p:txBody>
      </p:sp>
      <p:sp>
        <p:nvSpPr>
          <p:cNvPr id="8" name="Content Placeholder 5">
            <a:extLst>
              <a:ext uri="{FF2B5EF4-FFF2-40B4-BE49-F238E27FC236}">
                <a16:creationId xmlns:a16="http://schemas.microsoft.com/office/drawing/2014/main" id="{1F119A74-02F9-65CF-5499-BBC792B1173E}"/>
              </a:ext>
            </a:extLst>
          </p:cNvPr>
          <p:cNvSpPr txBox="1">
            <a:spLocks/>
          </p:cNvSpPr>
          <p:nvPr/>
        </p:nvSpPr>
        <p:spPr>
          <a:xfrm>
            <a:off x="3415505" y="4912391"/>
            <a:ext cx="5183188" cy="11044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Questions and Answers</a:t>
            </a:r>
          </a:p>
          <a:p>
            <a:pPr algn="ctr"/>
            <a:r>
              <a:rPr lang="en-US" dirty="0"/>
              <a:t>Closing Remarks </a:t>
            </a:r>
          </a:p>
          <a:p>
            <a:endParaRPr lang="en-US" dirty="0"/>
          </a:p>
        </p:txBody>
      </p:sp>
      <p:pic>
        <p:nvPicPr>
          <p:cNvPr id="9" name="Picture 8" descr="A blue and white logo&#10;&#10;Description automatically generated">
            <a:extLst>
              <a:ext uri="{FF2B5EF4-FFF2-40B4-BE49-F238E27FC236}">
                <a16:creationId xmlns:a16="http://schemas.microsoft.com/office/drawing/2014/main" id="{A44D9A37-4567-48B1-482C-A9250B0155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033" y="6223570"/>
            <a:ext cx="2067767" cy="505510"/>
          </a:xfrm>
          <a:prstGeom prst="rect">
            <a:avLst/>
          </a:prstGeom>
        </p:spPr>
      </p:pic>
    </p:spTree>
    <p:extLst>
      <p:ext uri="{BB962C8B-B14F-4D97-AF65-F5344CB8AC3E}">
        <p14:creationId xmlns:p14="http://schemas.microsoft.com/office/powerpoint/2010/main" val="2033568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AA9BC-0959-3E6B-9C98-5C5F375867F8}"/>
              </a:ext>
            </a:extLst>
          </p:cNvPr>
          <p:cNvSpPr>
            <a:spLocks noGrp="1"/>
          </p:cNvSpPr>
          <p:nvPr>
            <p:ph type="title"/>
          </p:nvPr>
        </p:nvSpPr>
        <p:spPr>
          <a:xfrm>
            <a:off x="838200" y="0"/>
            <a:ext cx="10515600" cy="1325563"/>
          </a:xfrm>
        </p:spPr>
        <p:txBody>
          <a:bodyPr/>
          <a:lstStyle/>
          <a:p>
            <a:pPr algn="ctr"/>
            <a:r>
              <a:rPr lang="en-US" b="1" u="sng" dirty="0"/>
              <a:t>What is Active Managerial Control?</a:t>
            </a:r>
          </a:p>
        </p:txBody>
      </p:sp>
      <p:sp>
        <p:nvSpPr>
          <p:cNvPr id="19" name="Freeform: Shape 18">
            <a:extLst>
              <a:ext uri="{FF2B5EF4-FFF2-40B4-BE49-F238E27FC236}">
                <a16:creationId xmlns:a16="http://schemas.microsoft.com/office/drawing/2014/main" id="{CDC6F7D0-F5AA-0ED4-E876-FB6DDAC688F4}"/>
              </a:ext>
            </a:extLst>
          </p:cNvPr>
          <p:cNvSpPr/>
          <p:nvPr/>
        </p:nvSpPr>
        <p:spPr>
          <a:xfrm>
            <a:off x="5283199" y="3141722"/>
            <a:ext cx="1625600" cy="1625600"/>
          </a:xfrm>
          <a:custGeom>
            <a:avLst/>
            <a:gdLst>
              <a:gd name="connsiteX0" fmla="*/ 0 w 1625600"/>
              <a:gd name="connsiteY0" fmla="*/ 270939 h 1625600"/>
              <a:gd name="connsiteX1" fmla="*/ 270939 w 1625600"/>
              <a:gd name="connsiteY1" fmla="*/ 0 h 1625600"/>
              <a:gd name="connsiteX2" fmla="*/ 1354661 w 1625600"/>
              <a:gd name="connsiteY2" fmla="*/ 0 h 1625600"/>
              <a:gd name="connsiteX3" fmla="*/ 1625600 w 1625600"/>
              <a:gd name="connsiteY3" fmla="*/ 270939 h 1625600"/>
              <a:gd name="connsiteX4" fmla="*/ 1625600 w 1625600"/>
              <a:gd name="connsiteY4" fmla="*/ 1354661 h 1625600"/>
              <a:gd name="connsiteX5" fmla="*/ 1354661 w 1625600"/>
              <a:gd name="connsiteY5" fmla="*/ 1625600 h 1625600"/>
              <a:gd name="connsiteX6" fmla="*/ 270939 w 1625600"/>
              <a:gd name="connsiteY6" fmla="*/ 1625600 h 1625600"/>
              <a:gd name="connsiteX7" fmla="*/ 0 w 1625600"/>
              <a:gd name="connsiteY7" fmla="*/ 1354661 h 1625600"/>
              <a:gd name="connsiteX8" fmla="*/ 0 w 1625600"/>
              <a:gd name="connsiteY8" fmla="*/ 27093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5600" h="1625600">
                <a:moveTo>
                  <a:pt x="0" y="270939"/>
                </a:moveTo>
                <a:cubicBezTo>
                  <a:pt x="0" y="121304"/>
                  <a:pt x="121304" y="0"/>
                  <a:pt x="270939" y="0"/>
                </a:cubicBezTo>
                <a:lnTo>
                  <a:pt x="1354661" y="0"/>
                </a:lnTo>
                <a:cubicBezTo>
                  <a:pt x="1504296" y="0"/>
                  <a:pt x="1625600" y="121304"/>
                  <a:pt x="1625600" y="270939"/>
                </a:cubicBezTo>
                <a:lnTo>
                  <a:pt x="1625600" y="1354661"/>
                </a:lnTo>
                <a:cubicBezTo>
                  <a:pt x="1625600" y="1504296"/>
                  <a:pt x="1504296" y="1625600"/>
                  <a:pt x="1354661" y="1625600"/>
                </a:cubicBezTo>
                <a:lnTo>
                  <a:pt x="270939" y="1625600"/>
                </a:lnTo>
                <a:cubicBezTo>
                  <a:pt x="121304" y="1625600"/>
                  <a:pt x="0" y="1504296"/>
                  <a:pt x="0" y="1354661"/>
                </a:cubicBezTo>
                <a:lnTo>
                  <a:pt x="0" y="270939"/>
                </a:lnTo>
                <a:close/>
              </a:path>
            </a:pathLst>
          </a:custGeom>
          <a:solidFill>
            <a:schemeClr val="bg1"/>
          </a:solidFill>
          <a:ln w="38100">
            <a:solidFill>
              <a:schemeClr val="tx1">
                <a:lumMod val="95000"/>
                <a:lumOff val="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70795" tIns="170795" rIns="170795" bIns="170795" numCol="1" spcCol="1270" anchor="ctr" anchorCtr="0">
            <a:noAutofit/>
          </a:bodyPr>
          <a:lstStyle/>
          <a:p>
            <a:pPr marL="0" lvl="0" indent="0" algn="ctr" defTabSz="1600200">
              <a:lnSpc>
                <a:spcPct val="90000"/>
              </a:lnSpc>
              <a:spcBef>
                <a:spcPct val="0"/>
              </a:spcBef>
              <a:spcAft>
                <a:spcPct val="35000"/>
              </a:spcAft>
              <a:buNone/>
            </a:pPr>
            <a:endParaRPr lang="en-US" sz="3600" kern="1200" dirty="0"/>
          </a:p>
        </p:txBody>
      </p:sp>
      <p:pic>
        <p:nvPicPr>
          <p:cNvPr id="5" name="Picture 4">
            <a:extLst>
              <a:ext uri="{FF2B5EF4-FFF2-40B4-BE49-F238E27FC236}">
                <a16:creationId xmlns:a16="http://schemas.microsoft.com/office/drawing/2014/main" id="{995E6F96-C06E-BFF6-084E-22DA42CA3B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0991" y="3618140"/>
            <a:ext cx="1510018" cy="717591"/>
          </a:xfrm>
          <a:prstGeom prst="rect">
            <a:avLst/>
          </a:prstGeom>
        </p:spPr>
      </p:pic>
      <p:sp>
        <p:nvSpPr>
          <p:cNvPr id="22" name="Freeform: Shape 21">
            <a:extLst>
              <a:ext uri="{FF2B5EF4-FFF2-40B4-BE49-F238E27FC236}">
                <a16:creationId xmlns:a16="http://schemas.microsoft.com/office/drawing/2014/main" id="{569E5430-4F13-86B7-3051-8F2BDB7DC57C}"/>
              </a:ext>
            </a:extLst>
          </p:cNvPr>
          <p:cNvSpPr/>
          <p:nvPr/>
        </p:nvSpPr>
        <p:spPr>
          <a:xfrm rot="20520000">
            <a:off x="6888043" y="3559375"/>
            <a:ext cx="848187" cy="0"/>
          </a:xfrm>
          <a:custGeom>
            <a:avLst/>
            <a:gdLst/>
            <a:ahLst/>
            <a:cxnLst/>
            <a:rect l="0" t="0" r="0" b="0"/>
            <a:pathLst>
              <a:path>
                <a:moveTo>
                  <a:pt x="0" y="0"/>
                </a:moveTo>
                <a:lnTo>
                  <a:pt x="848187" y="0"/>
                </a:lnTo>
              </a:path>
            </a:pathLst>
          </a:custGeom>
          <a:noFill/>
          <a:ln w="28575">
            <a:solidFill>
              <a:schemeClr val="tx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3" name="Freeform: Shape 22">
            <a:extLst>
              <a:ext uri="{FF2B5EF4-FFF2-40B4-BE49-F238E27FC236}">
                <a16:creationId xmlns:a16="http://schemas.microsoft.com/office/drawing/2014/main" id="{E0EB0473-14E1-860B-9A9D-C5F5BBF81980}"/>
              </a:ext>
            </a:extLst>
          </p:cNvPr>
          <p:cNvSpPr/>
          <p:nvPr/>
        </p:nvSpPr>
        <p:spPr>
          <a:xfrm>
            <a:off x="7715473" y="2706803"/>
            <a:ext cx="1089152" cy="1089152"/>
          </a:xfrm>
          <a:custGeom>
            <a:avLst/>
            <a:gdLst>
              <a:gd name="connsiteX0" fmla="*/ 0 w 1089152"/>
              <a:gd name="connsiteY0" fmla="*/ 181529 h 1089152"/>
              <a:gd name="connsiteX1" fmla="*/ 181529 w 1089152"/>
              <a:gd name="connsiteY1" fmla="*/ 0 h 1089152"/>
              <a:gd name="connsiteX2" fmla="*/ 907623 w 1089152"/>
              <a:gd name="connsiteY2" fmla="*/ 0 h 1089152"/>
              <a:gd name="connsiteX3" fmla="*/ 1089152 w 1089152"/>
              <a:gd name="connsiteY3" fmla="*/ 181529 h 1089152"/>
              <a:gd name="connsiteX4" fmla="*/ 1089152 w 1089152"/>
              <a:gd name="connsiteY4" fmla="*/ 907623 h 1089152"/>
              <a:gd name="connsiteX5" fmla="*/ 907623 w 1089152"/>
              <a:gd name="connsiteY5" fmla="*/ 1089152 h 1089152"/>
              <a:gd name="connsiteX6" fmla="*/ 181529 w 1089152"/>
              <a:gd name="connsiteY6" fmla="*/ 1089152 h 1089152"/>
              <a:gd name="connsiteX7" fmla="*/ 0 w 1089152"/>
              <a:gd name="connsiteY7" fmla="*/ 907623 h 1089152"/>
              <a:gd name="connsiteX8" fmla="*/ 0 w 1089152"/>
              <a:gd name="connsiteY8" fmla="*/ 181529 h 108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152" h="1089152">
                <a:moveTo>
                  <a:pt x="0" y="181529"/>
                </a:moveTo>
                <a:cubicBezTo>
                  <a:pt x="0" y="81273"/>
                  <a:pt x="81273" y="0"/>
                  <a:pt x="181529" y="0"/>
                </a:cubicBezTo>
                <a:lnTo>
                  <a:pt x="907623" y="0"/>
                </a:lnTo>
                <a:cubicBezTo>
                  <a:pt x="1007879" y="0"/>
                  <a:pt x="1089152" y="81273"/>
                  <a:pt x="1089152" y="181529"/>
                </a:cubicBezTo>
                <a:lnTo>
                  <a:pt x="1089152" y="907623"/>
                </a:lnTo>
                <a:cubicBezTo>
                  <a:pt x="1089152" y="1007879"/>
                  <a:pt x="1007879" y="1089152"/>
                  <a:pt x="907623" y="1089152"/>
                </a:cubicBezTo>
                <a:lnTo>
                  <a:pt x="181529" y="1089152"/>
                </a:lnTo>
                <a:cubicBezTo>
                  <a:pt x="81273" y="1089152"/>
                  <a:pt x="0" y="1007879"/>
                  <a:pt x="0" y="907623"/>
                </a:cubicBezTo>
                <a:lnTo>
                  <a:pt x="0" y="181529"/>
                </a:lnTo>
                <a:close/>
              </a:path>
            </a:pathLst>
          </a:custGeom>
          <a:solidFill>
            <a:schemeClr val="bg1"/>
          </a:solidFill>
          <a:ln w="28575">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4608" tIns="144608" rIns="144608" bIns="144608" numCol="1" spcCol="1270" anchor="ctr" anchorCtr="0">
            <a:noAutofit/>
          </a:bodyPr>
          <a:lstStyle/>
          <a:p>
            <a:pPr marL="0" lvl="0" indent="0" algn="ctr" defTabSz="1600200">
              <a:lnSpc>
                <a:spcPct val="90000"/>
              </a:lnSpc>
              <a:spcBef>
                <a:spcPct val="0"/>
              </a:spcBef>
              <a:spcAft>
                <a:spcPct val="35000"/>
              </a:spcAft>
              <a:buNone/>
            </a:pPr>
            <a:endParaRPr lang="en-US" sz="3600" kern="1200" dirty="0"/>
          </a:p>
        </p:txBody>
      </p:sp>
      <p:pic>
        <p:nvPicPr>
          <p:cNvPr id="6" name="Graphic 5" descr="Food Safety with solid fill">
            <a:extLst>
              <a:ext uri="{FF2B5EF4-FFF2-40B4-BE49-F238E27FC236}">
                <a16:creationId xmlns:a16="http://schemas.microsoft.com/office/drawing/2014/main" id="{6B3EBB75-89E0-0C97-FBEB-A0787051F1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41225" y="2760143"/>
            <a:ext cx="914400" cy="914400"/>
          </a:xfrm>
          <a:prstGeom prst="rect">
            <a:avLst/>
          </a:prstGeom>
        </p:spPr>
      </p:pic>
      <p:sp>
        <p:nvSpPr>
          <p:cNvPr id="14" name="TextBox 13">
            <a:extLst>
              <a:ext uri="{FF2B5EF4-FFF2-40B4-BE49-F238E27FC236}">
                <a16:creationId xmlns:a16="http://schemas.microsoft.com/office/drawing/2014/main" id="{DC11AE2C-0008-18D7-592B-BBF766943387}"/>
              </a:ext>
            </a:extLst>
          </p:cNvPr>
          <p:cNvSpPr txBox="1"/>
          <p:nvPr/>
        </p:nvSpPr>
        <p:spPr>
          <a:xfrm>
            <a:off x="8678006" y="2822839"/>
            <a:ext cx="3452542" cy="923330"/>
          </a:xfrm>
          <a:prstGeom prst="rect">
            <a:avLst/>
          </a:prstGeom>
          <a:noFill/>
        </p:spPr>
        <p:txBody>
          <a:bodyPr wrap="square" rtlCol="0">
            <a:spAutoFit/>
          </a:bodyPr>
          <a:lstStyle/>
          <a:p>
            <a:pPr algn="ctr"/>
            <a:r>
              <a:rPr lang="en-US" dirty="0"/>
              <a:t>2. Creating and supporting a culture of food safety within your establishment</a:t>
            </a:r>
          </a:p>
        </p:txBody>
      </p:sp>
      <p:sp>
        <p:nvSpPr>
          <p:cNvPr id="24" name="Freeform: Shape 23">
            <a:extLst>
              <a:ext uri="{FF2B5EF4-FFF2-40B4-BE49-F238E27FC236}">
                <a16:creationId xmlns:a16="http://schemas.microsoft.com/office/drawing/2014/main" id="{1E47991C-6A58-B6BC-3886-7876E5791039}"/>
              </a:ext>
            </a:extLst>
          </p:cNvPr>
          <p:cNvSpPr/>
          <p:nvPr/>
        </p:nvSpPr>
        <p:spPr>
          <a:xfrm rot="1996938">
            <a:off x="6563841" y="4936698"/>
            <a:ext cx="597607" cy="0"/>
          </a:xfrm>
          <a:custGeom>
            <a:avLst/>
            <a:gdLst/>
            <a:ahLst/>
            <a:cxnLst/>
            <a:rect l="0" t="0" r="0" b="0"/>
            <a:pathLst>
              <a:path>
                <a:moveTo>
                  <a:pt x="0" y="0"/>
                </a:moveTo>
                <a:lnTo>
                  <a:pt x="597607" y="0"/>
                </a:lnTo>
              </a:path>
            </a:pathLst>
          </a:custGeom>
          <a:noFill/>
          <a:ln w="28575">
            <a:solidFill>
              <a:schemeClr val="tx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5" name="Freeform: Shape 24">
            <a:extLst>
              <a:ext uri="{FF2B5EF4-FFF2-40B4-BE49-F238E27FC236}">
                <a16:creationId xmlns:a16="http://schemas.microsoft.com/office/drawing/2014/main" id="{B50B00C1-5615-5C5C-973D-BA5139C1585C}"/>
              </a:ext>
            </a:extLst>
          </p:cNvPr>
          <p:cNvSpPr/>
          <p:nvPr/>
        </p:nvSpPr>
        <p:spPr>
          <a:xfrm>
            <a:off x="7089346" y="4777745"/>
            <a:ext cx="1089152" cy="1089152"/>
          </a:xfrm>
          <a:custGeom>
            <a:avLst/>
            <a:gdLst>
              <a:gd name="connsiteX0" fmla="*/ 0 w 1089152"/>
              <a:gd name="connsiteY0" fmla="*/ 181529 h 1089152"/>
              <a:gd name="connsiteX1" fmla="*/ 181529 w 1089152"/>
              <a:gd name="connsiteY1" fmla="*/ 0 h 1089152"/>
              <a:gd name="connsiteX2" fmla="*/ 907623 w 1089152"/>
              <a:gd name="connsiteY2" fmla="*/ 0 h 1089152"/>
              <a:gd name="connsiteX3" fmla="*/ 1089152 w 1089152"/>
              <a:gd name="connsiteY3" fmla="*/ 181529 h 1089152"/>
              <a:gd name="connsiteX4" fmla="*/ 1089152 w 1089152"/>
              <a:gd name="connsiteY4" fmla="*/ 907623 h 1089152"/>
              <a:gd name="connsiteX5" fmla="*/ 907623 w 1089152"/>
              <a:gd name="connsiteY5" fmla="*/ 1089152 h 1089152"/>
              <a:gd name="connsiteX6" fmla="*/ 181529 w 1089152"/>
              <a:gd name="connsiteY6" fmla="*/ 1089152 h 1089152"/>
              <a:gd name="connsiteX7" fmla="*/ 0 w 1089152"/>
              <a:gd name="connsiteY7" fmla="*/ 907623 h 1089152"/>
              <a:gd name="connsiteX8" fmla="*/ 0 w 1089152"/>
              <a:gd name="connsiteY8" fmla="*/ 181529 h 108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152" h="1089152">
                <a:moveTo>
                  <a:pt x="0" y="181529"/>
                </a:moveTo>
                <a:cubicBezTo>
                  <a:pt x="0" y="81273"/>
                  <a:pt x="81273" y="0"/>
                  <a:pt x="181529" y="0"/>
                </a:cubicBezTo>
                <a:lnTo>
                  <a:pt x="907623" y="0"/>
                </a:lnTo>
                <a:cubicBezTo>
                  <a:pt x="1007879" y="0"/>
                  <a:pt x="1089152" y="81273"/>
                  <a:pt x="1089152" y="181529"/>
                </a:cubicBezTo>
                <a:lnTo>
                  <a:pt x="1089152" y="907623"/>
                </a:lnTo>
                <a:cubicBezTo>
                  <a:pt x="1089152" y="1007879"/>
                  <a:pt x="1007879" y="1089152"/>
                  <a:pt x="907623" y="1089152"/>
                </a:cubicBezTo>
                <a:lnTo>
                  <a:pt x="181529" y="1089152"/>
                </a:lnTo>
                <a:cubicBezTo>
                  <a:pt x="81273" y="1089152"/>
                  <a:pt x="0" y="1007879"/>
                  <a:pt x="0" y="907623"/>
                </a:cubicBezTo>
                <a:lnTo>
                  <a:pt x="0" y="181529"/>
                </a:lnTo>
                <a:close/>
              </a:path>
            </a:pathLst>
          </a:custGeom>
          <a:solidFill>
            <a:schemeClr val="bg1"/>
          </a:solidFill>
          <a:ln w="28575"/>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4608" tIns="144608" rIns="144608" bIns="144608" numCol="1" spcCol="1270" anchor="ctr" anchorCtr="0">
            <a:noAutofit/>
          </a:bodyPr>
          <a:lstStyle/>
          <a:p>
            <a:pPr marL="0" lvl="0" indent="0" algn="ctr" defTabSz="1600200">
              <a:lnSpc>
                <a:spcPct val="90000"/>
              </a:lnSpc>
              <a:spcBef>
                <a:spcPct val="0"/>
              </a:spcBef>
              <a:spcAft>
                <a:spcPct val="35000"/>
              </a:spcAft>
              <a:buNone/>
            </a:pPr>
            <a:endParaRPr lang="en-US" sz="3600" kern="1200" dirty="0"/>
          </a:p>
        </p:txBody>
      </p:sp>
      <p:pic>
        <p:nvPicPr>
          <p:cNvPr id="8" name="Graphic 7" descr="Packing Box Open with solid fill">
            <a:extLst>
              <a:ext uri="{FF2B5EF4-FFF2-40B4-BE49-F238E27FC236}">
                <a16:creationId xmlns:a16="http://schemas.microsoft.com/office/drawing/2014/main" id="{836701F3-BFAC-A6B1-E2B1-66432A55403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96117" y="4899842"/>
            <a:ext cx="914400" cy="914400"/>
          </a:xfrm>
          <a:prstGeom prst="rect">
            <a:avLst/>
          </a:prstGeom>
        </p:spPr>
      </p:pic>
      <p:sp>
        <p:nvSpPr>
          <p:cNvPr id="15" name="TextBox 14">
            <a:extLst>
              <a:ext uri="{FF2B5EF4-FFF2-40B4-BE49-F238E27FC236}">
                <a16:creationId xmlns:a16="http://schemas.microsoft.com/office/drawing/2014/main" id="{E0C883D1-C587-B668-D6C3-DB8A4B2DD941}"/>
              </a:ext>
            </a:extLst>
          </p:cNvPr>
          <p:cNvSpPr txBox="1"/>
          <p:nvPr/>
        </p:nvSpPr>
        <p:spPr>
          <a:xfrm>
            <a:off x="8110517" y="4772725"/>
            <a:ext cx="3976220" cy="646331"/>
          </a:xfrm>
          <a:prstGeom prst="rect">
            <a:avLst/>
          </a:prstGeom>
          <a:noFill/>
        </p:spPr>
        <p:txBody>
          <a:bodyPr wrap="square" rtlCol="0">
            <a:spAutoFit/>
          </a:bodyPr>
          <a:lstStyle/>
          <a:p>
            <a:pPr algn="ctr"/>
            <a:r>
              <a:rPr lang="en-US" dirty="0"/>
              <a:t>3. A toolbox for information and resources about food safety practices </a:t>
            </a:r>
          </a:p>
        </p:txBody>
      </p:sp>
      <p:sp>
        <p:nvSpPr>
          <p:cNvPr id="28" name="Freeform: Shape 27">
            <a:extLst>
              <a:ext uri="{FF2B5EF4-FFF2-40B4-BE49-F238E27FC236}">
                <a16:creationId xmlns:a16="http://schemas.microsoft.com/office/drawing/2014/main" id="{0AD2B353-E871-78C9-EF18-38C663F899D7}"/>
              </a:ext>
            </a:extLst>
          </p:cNvPr>
          <p:cNvSpPr/>
          <p:nvPr/>
        </p:nvSpPr>
        <p:spPr>
          <a:xfrm rot="11880000">
            <a:off x="4455769" y="3559375"/>
            <a:ext cx="848187" cy="0"/>
          </a:xfrm>
          <a:custGeom>
            <a:avLst/>
            <a:gdLst/>
            <a:ahLst/>
            <a:cxnLst/>
            <a:rect l="0" t="0" r="0" b="0"/>
            <a:pathLst>
              <a:path>
                <a:moveTo>
                  <a:pt x="0" y="0"/>
                </a:moveTo>
                <a:lnTo>
                  <a:pt x="848187" y="0"/>
                </a:lnTo>
              </a:path>
            </a:pathLst>
          </a:custGeom>
          <a:noFill/>
          <a:ln w="28575">
            <a:solidFill>
              <a:schemeClr val="tx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9" name="Freeform: Shape 28">
            <a:extLst>
              <a:ext uri="{FF2B5EF4-FFF2-40B4-BE49-F238E27FC236}">
                <a16:creationId xmlns:a16="http://schemas.microsoft.com/office/drawing/2014/main" id="{4EE51444-D461-84CB-A7D5-224E41546CC9}"/>
              </a:ext>
            </a:extLst>
          </p:cNvPr>
          <p:cNvSpPr/>
          <p:nvPr/>
        </p:nvSpPr>
        <p:spPr>
          <a:xfrm>
            <a:off x="3387373" y="2706803"/>
            <a:ext cx="1089152" cy="1089152"/>
          </a:xfrm>
          <a:custGeom>
            <a:avLst/>
            <a:gdLst>
              <a:gd name="connsiteX0" fmla="*/ 0 w 1089152"/>
              <a:gd name="connsiteY0" fmla="*/ 181529 h 1089152"/>
              <a:gd name="connsiteX1" fmla="*/ 181529 w 1089152"/>
              <a:gd name="connsiteY1" fmla="*/ 0 h 1089152"/>
              <a:gd name="connsiteX2" fmla="*/ 907623 w 1089152"/>
              <a:gd name="connsiteY2" fmla="*/ 0 h 1089152"/>
              <a:gd name="connsiteX3" fmla="*/ 1089152 w 1089152"/>
              <a:gd name="connsiteY3" fmla="*/ 181529 h 1089152"/>
              <a:gd name="connsiteX4" fmla="*/ 1089152 w 1089152"/>
              <a:gd name="connsiteY4" fmla="*/ 907623 h 1089152"/>
              <a:gd name="connsiteX5" fmla="*/ 907623 w 1089152"/>
              <a:gd name="connsiteY5" fmla="*/ 1089152 h 1089152"/>
              <a:gd name="connsiteX6" fmla="*/ 181529 w 1089152"/>
              <a:gd name="connsiteY6" fmla="*/ 1089152 h 1089152"/>
              <a:gd name="connsiteX7" fmla="*/ 0 w 1089152"/>
              <a:gd name="connsiteY7" fmla="*/ 907623 h 1089152"/>
              <a:gd name="connsiteX8" fmla="*/ 0 w 1089152"/>
              <a:gd name="connsiteY8" fmla="*/ 181529 h 108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152" h="1089152">
                <a:moveTo>
                  <a:pt x="0" y="181529"/>
                </a:moveTo>
                <a:cubicBezTo>
                  <a:pt x="0" y="81273"/>
                  <a:pt x="81273" y="0"/>
                  <a:pt x="181529" y="0"/>
                </a:cubicBezTo>
                <a:lnTo>
                  <a:pt x="907623" y="0"/>
                </a:lnTo>
                <a:cubicBezTo>
                  <a:pt x="1007879" y="0"/>
                  <a:pt x="1089152" y="81273"/>
                  <a:pt x="1089152" y="181529"/>
                </a:cubicBezTo>
                <a:lnTo>
                  <a:pt x="1089152" y="907623"/>
                </a:lnTo>
                <a:cubicBezTo>
                  <a:pt x="1089152" y="1007879"/>
                  <a:pt x="1007879" y="1089152"/>
                  <a:pt x="907623" y="1089152"/>
                </a:cubicBezTo>
                <a:lnTo>
                  <a:pt x="181529" y="1089152"/>
                </a:lnTo>
                <a:cubicBezTo>
                  <a:pt x="81273" y="1089152"/>
                  <a:pt x="0" y="1007879"/>
                  <a:pt x="0" y="907623"/>
                </a:cubicBezTo>
                <a:lnTo>
                  <a:pt x="0" y="181529"/>
                </a:lnTo>
                <a:close/>
              </a:path>
            </a:pathLst>
          </a:custGeom>
          <a:solidFill>
            <a:schemeClr val="bg1"/>
          </a:solidFill>
          <a:ln w="28575"/>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4608" tIns="144608" rIns="144608" bIns="144608" numCol="1" spcCol="1270" anchor="ctr" anchorCtr="0">
            <a:noAutofit/>
          </a:bodyPr>
          <a:lstStyle/>
          <a:p>
            <a:pPr marL="0" lvl="0" indent="0" algn="ctr" defTabSz="1600200">
              <a:lnSpc>
                <a:spcPct val="90000"/>
              </a:lnSpc>
              <a:spcBef>
                <a:spcPct val="0"/>
              </a:spcBef>
              <a:spcAft>
                <a:spcPct val="35000"/>
              </a:spcAft>
              <a:buNone/>
            </a:pPr>
            <a:r>
              <a:rPr lang="en-US" sz="3600" kern="1200" dirty="0"/>
              <a:t> </a:t>
            </a:r>
          </a:p>
        </p:txBody>
      </p:sp>
      <p:pic>
        <p:nvPicPr>
          <p:cNvPr id="12" name="Graphic 11" descr="Checklist with solid fill">
            <a:extLst>
              <a:ext uri="{FF2B5EF4-FFF2-40B4-BE49-F238E27FC236}">
                <a16:creationId xmlns:a16="http://schemas.microsoft.com/office/drawing/2014/main" id="{8EE44F52-0B23-1475-2FE7-0BA60C06864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74283" y="2822839"/>
            <a:ext cx="914400" cy="914400"/>
          </a:xfrm>
          <a:prstGeom prst="rect">
            <a:avLst/>
          </a:prstGeom>
        </p:spPr>
      </p:pic>
      <p:sp>
        <p:nvSpPr>
          <p:cNvPr id="16" name="TextBox 15">
            <a:extLst>
              <a:ext uri="{FF2B5EF4-FFF2-40B4-BE49-F238E27FC236}">
                <a16:creationId xmlns:a16="http://schemas.microsoft.com/office/drawing/2014/main" id="{7E8F49DA-C189-7E3F-A7FC-FA89F7AAFBEA}"/>
              </a:ext>
            </a:extLst>
          </p:cNvPr>
          <p:cNvSpPr txBox="1"/>
          <p:nvPr/>
        </p:nvSpPr>
        <p:spPr>
          <a:xfrm>
            <a:off x="341004" y="2799293"/>
            <a:ext cx="3114831" cy="1200329"/>
          </a:xfrm>
          <a:prstGeom prst="rect">
            <a:avLst/>
          </a:prstGeom>
          <a:noFill/>
        </p:spPr>
        <p:txBody>
          <a:bodyPr wrap="square" rtlCol="0">
            <a:spAutoFit/>
          </a:bodyPr>
          <a:lstStyle/>
          <a:p>
            <a:pPr algn="ctr"/>
            <a:r>
              <a:rPr lang="en-US" dirty="0"/>
              <a:t>5. A self-engineered plan for food safety, tailored to your business, that can evolve over time. </a:t>
            </a:r>
          </a:p>
        </p:txBody>
      </p:sp>
      <p:sp>
        <p:nvSpPr>
          <p:cNvPr id="26" name="Freeform: Shape 25">
            <a:extLst>
              <a:ext uri="{FF2B5EF4-FFF2-40B4-BE49-F238E27FC236}">
                <a16:creationId xmlns:a16="http://schemas.microsoft.com/office/drawing/2014/main" id="{B7000ED4-C75C-29D9-E635-592FE37C9FC6}"/>
              </a:ext>
            </a:extLst>
          </p:cNvPr>
          <p:cNvSpPr/>
          <p:nvPr/>
        </p:nvSpPr>
        <p:spPr>
          <a:xfrm rot="8765744">
            <a:off x="4920917" y="4933996"/>
            <a:ext cx="597607" cy="0"/>
          </a:xfrm>
          <a:custGeom>
            <a:avLst/>
            <a:gdLst/>
            <a:ahLst/>
            <a:cxnLst/>
            <a:rect l="0" t="0" r="0" b="0"/>
            <a:pathLst>
              <a:path>
                <a:moveTo>
                  <a:pt x="0" y="0"/>
                </a:moveTo>
                <a:lnTo>
                  <a:pt x="597607" y="0"/>
                </a:lnTo>
              </a:path>
            </a:pathLst>
          </a:custGeom>
          <a:noFill/>
          <a:ln w="28575">
            <a:solidFill>
              <a:schemeClr val="tx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7" name="Freeform: Shape 26">
            <a:extLst>
              <a:ext uri="{FF2B5EF4-FFF2-40B4-BE49-F238E27FC236}">
                <a16:creationId xmlns:a16="http://schemas.microsoft.com/office/drawing/2014/main" id="{1CE48112-3DDF-5248-DA26-C3721350AE1E}"/>
              </a:ext>
            </a:extLst>
          </p:cNvPr>
          <p:cNvSpPr/>
          <p:nvPr/>
        </p:nvSpPr>
        <p:spPr>
          <a:xfrm>
            <a:off x="3908252" y="4750846"/>
            <a:ext cx="1089152" cy="1089152"/>
          </a:xfrm>
          <a:custGeom>
            <a:avLst/>
            <a:gdLst>
              <a:gd name="connsiteX0" fmla="*/ 0 w 1089152"/>
              <a:gd name="connsiteY0" fmla="*/ 181529 h 1089152"/>
              <a:gd name="connsiteX1" fmla="*/ 181529 w 1089152"/>
              <a:gd name="connsiteY1" fmla="*/ 0 h 1089152"/>
              <a:gd name="connsiteX2" fmla="*/ 907623 w 1089152"/>
              <a:gd name="connsiteY2" fmla="*/ 0 h 1089152"/>
              <a:gd name="connsiteX3" fmla="*/ 1089152 w 1089152"/>
              <a:gd name="connsiteY3" fmla="*/ 181529 h 1089152"/>
              <a:gd name="connsiteX4" fmla="*/ 1089152 w 1089152"/>
              <a:gd name="connsiteY4" fmla="*/ 907623 h 1089152"/>
              <a:gd name="connsiteX5" fmla="*/ 907623 w 1089152"/>
              <a:gd name="connsiteY5" fmla="*/ 1089152 h 1089152"/>
              <a:gd name="connsiteX6" fmla="*/ 181529 w 1089152"/>
              <a:gd name="connsiteY6" fmla="*/ 1089152 h 1089152"/>
              <a:gd name="connsiteX7" fmla="*/ 0 w 1089152"/>
              <a:gd name="connsiteY7" fmla="*/ 907623 h 1089152"/>
              <a:gd name="connsiteX8" fmla="*/ 0 w 1089152"/>
              <a:gd name="connsiteY8" fmla="*/ 181529 h 108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152" h="1089152">
                <a:moveTo>
                  <a:pt x="0" y="181529"/>
                </a:moveTo>
                <a:cubicBezTo>
                  <a:pt x="0" y="81273"/>
                  <a:pt x="81273" y="0"/>
                  <a:pt x="181529" y="0"/>
                </a:cubicBezTo>
                <a:lnTo>
                  <a:pt x="907623" y="0"/>
                </a:lnTo>
                <a:cubicBezTo>
                  <a:pt x="1007879" y="0"/>
                  <a:pt x="1089152" y="81273"/>
                  <a:pt x="1089152" y="181529"/>
                </a:cubicBezTo>
                <a:lnTo>
                  <a:pt x="1089152" y="907623"/>
                </a:lnTo>
                <a:cubicBezTo>
                  <a:pt x="1089152" y="1007879"/>
                  <a:pt x="1007879" y="1089152"/>
                  <a:pt x="907623" y="1089152"/>
                </a:cubicBezTo>
                <a:lnTo>
                  <a:pt x="181529" y="1089152"/>
                </a:lnTo>
                <a:cubicBezTo>
                  <a:pt x="81273" y="1089152"/>
                  <a:pt x="0" y="1007879"/>
                  <a:pt x="0" y="907623"/>
                </a:cubicBezTo>
                <a:lnTo>
                  <a:pt x="0" y="181529"/>
                </a:lnTo>
                <a:close/>
              </a:path>
            </a:pathLst>
          </a:custGeom>
          <a:solidFill>
            <a:schemeClr val="bg1"/>
          </a:solidFill>
          <a:ln w="28575">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4608" tIns="144608" rIns="144608" bIns="144608" numCol="1" spcCol="1270" anchor="ctr" anchorCtr="0">
            <a:noAutofit/>
          </a:bodyPr>
          <a:lstStyle/>
          <a:p>
            <a:pPr marL="0" lvl="0" indent="0" algn="ctr" defTabSz="1600200">
              <a:lnSpc>
                <a:spcPct val="90000"/>
              </a:lnSpc>
              <a:spcBef>
                <a:spcPct val="0"/>
              </a:spcBef>
              <a:spcAft>
                <a:spcPct val="35000"/>
              </a:spcAft>
              <a:buNone/>
            </a:pPr>
            <a:endParaRPr lang="en-US" sz="3600" kern="1200" dirty="0"/>
          </a:p>
        </p:txBody>
      </p:sp>
      <p:pic>
        <p:nvPicPr>
          <p:cNvPr id="10" name="Graphic 9" descr="Handshake with solid fill">
            <a:extLst>
              <a:ext uri="{FF2B5EF4-FFF2-40B4-BE49-F238E27FC236}">
                <a16:creationId xmlns:a16="http://schemas.microsoft.com/office/drawing/2014/main" id="{19EBFF38-37FD-E81A-C895-4266D76452C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982787" y="4872943"/>
            <a:ext cx="914400" cy="914400"/>
          </a:xfrm>
          <a:prstGeom prst="rect">
            <a:avLst/>
          </a:prstGeom>
        </p:spPr>
      </p:pic>
      <p:sp>
        <p:nvSpPr>
          <p:cNvPr id="17" name="TextBox 16">
            <a:extLst>
              <a:ext uri="{FF2B5EF4-FFF2-40B4-BE49-F238E27FC236}">
                <a16:creationId xmlns:a16="http://schemas.microsoft.com/office/drawing/2014/main" id="{D2E9D947-62A8-C7F1-E42E-47B40803D240}"/>
              </a:ext>
            </a:extLst>
          </p:cNvPr>
          <p:cNvSpPr txBox="1"/>
          <p:nvPr/>
        </p:nvSpPr>
        <p:spPr>
          <a:xfrm>
            <a:off x="331860" y="4767321"/>
            <a:ext cx="3567248" cy="646331"/>
          </a:xfrm>
          <a:prstGeom prst="rect">
            <a:avLst/>
          </a:prstGeom>
          <a:noFill/>
        </p:spPr>
        <p:txBody>
          <a:bodyPr wrap="square" rtlCol="0">
            <a:spAutoFit/>
          </a:bodyPr>
          <a:lstStyle/>
          <a:p>
            <a:pPr algn="ctr"/>
            <a:r>
              <a:rPr lang="en-US" dirty="0"/>
              <a:t>4. An informed sense of confidence for you AND your staff</a:t>
            </a:r>
          </a:p>
        </p:txBody>
      </p:sp>
      <p:sp>
        <p:nvSpPr>
          <p:cNvPr id="20" name="Freeform: Shape 19">
            <a:extLst>
              <a:ext uri="{FF2B5EF4-FFF2-40B4-BE49-F238E27FC236}">
                <a16:creationId xmlns:a16="http://schemas.microsoft.com/office/drawing/2014/main" id="{BF44FF81-F938-3BC3-C598-EE56364F2B27}"/>
              </a:ext>
            </a:extLst>
          </p:cNvPr>
          <p:cNvSpPr/>
          <p:nvPr/>
        </p:nvSpPr>
        <p:spPr>
          <a:xfrm rot="16200000">
            <a:off x="5636979" y="2682702"/>
            <a:ext cx="918040" cy="0"/>
          </a:xfrm>
          <a:custGeom>
            <a:avLst/>
            <a:gdLst/>
            <a:ahLst/>
            <a:cxnLst/>
            <a:rect l="0" t="0" r="0" b="0"/>
            <a:pathLst>
              <a:path>
                <a:moveTo>
                  <a:pt x="0" y="0"/>
                </a:moveTo>
                <a:lnTo>
                  <a:pt x="918040" y="0"/>
                </a:lnTo>
              </a:path>
            </a:pathLst>
          </a:custGeom>
          <a:noFill/>
          <a:ln w="28575">
            <a:solidFill>
              <a:schemeClr val="tx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1" name="Freeform: Shape 20">
            <a:extLst>
              <a:ext uri="{FF2B5EF4-FFF2-40B4-BE49-F238E27FC236}">
                <a16:creationId xmlns:a16="http://schemas.microsoft.com/office/drawing/2014/main" id="{87640531-48FE-8D99-DC03-D0AF06FA9506}"/>
              </a:ext>
            </a:extLst>
          </p:cNvPr>
          <p:cNvSpPr/>
          <p:nvPr/>
        </p:nvSpPr>
        <p:spPr>
          <a:xfrm>
            <a:off x="5551423" y="1134529"/>
            <a:ext cx="1089152" cy="1089152"/>
          </a:xfrm>
          <a:custGeom>
            <a:avLst/>
            <a:gdLst>
              <a:gd name="connsiteX0" fmla="*/ 0 w 1089152"/>
              <a:gd name="connsiteY0" fmla="*/ 181529 h 1089152"/>
              <a:gd name="connsiteX1" fmla="*/ 181529 w 1089152"/>
              <a:gd name="connsiteY1" fmla="*/ 0 h 1089152"/>
              <a:gd name="connsiteX2" fmla="*/ 907623 w 1089152"/>
              <a:gd name="connsiteY2" fmla="*/ 0 h 1089152"/>
              <a:gd name="connsiteX3" fmla="*/ 1089152 w 1089152"/>
              <a:gd name="connsiteY3" fmla="*/ 181529 h 1089152"/>
              <a:gd name="connsiteX4" fmla="*/ 1089152 w 1089152"/>
              <a:gd name="connsiteY4" fmla="*/ 907623 h 1089152"/>
              <a:gd name="connsiteX5" fmla="*/ 907623 w 1089152"/>
              <a:gd name="connsiteY5" fmla="*/ 1089152 h 1089152"/>
              <a:gd name="connsiteX6" fmla="*/ 181529 w 1089152"/>
              <a:gd name="connsiteY6" fmla="*/ 1089152 h 1089152"/>
              <a:gd name="connsiteX7" fmla="*/ 0 w 1089152"/>
              <a:gd name="connsiteY7" fmla="*/ 907623 h 1089152"/>
              <a:gd name="connsiteX8" fmla="*/ 0 w 1089152"/>
              <a:gd name="connsiteY8" fmla="*/ 181529 h 108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152" h="1089152">
                <a:moveTo>
                  <a:pt x="0" y="181529"/>
                </a:moveTo>
                <a:cubicBezTo>
                  <a:pt x="0" y="81273"/>
                  <a:pt x="81273" y="0"/>
                  <a:pt x="181529" y="0"/>
                </a:cubicBezTo>
                <a:lnTo>
                  <a:pt x="907623" y="0"/>
                </a:lnTo>
                <a:cubicBezTo>
                  <a:pt x="1007879" y="0"/>
                  <a:pt x="1089152" y="81273"/>
                  <a:pt x="1089152" y="181529"/>
                </a:cubicBezTo>
                <a:lnTo>
                  <a:pt x="1089152" y="907623"/>
                </a:lnTo>
                <a:cubicBezTo>
                  <a:pt x="1089152" y="1007879"/>
                  <a:pt x="1007879" y="1089152"/>
                  <a:pt x="907623" y="1089152"/>
                </a:cubicBezTo>
                <a:lnTo>
                  <a:pt x="181529" y="1089152"/>
                </a:lnTo>
                <a:cubicBezTo>
                  <a:pt x="81273" y="1089152"/>
                  <a:pt x="0" y="1007879"/>
                  <a:pt x="0" y="907623"/>
                </a:cubicBezTo>
                <a:lnTo>
                  <a:pt x="0" y="181529"/>
                </a:lnTo>
                <a:close/>
              </a:path>
            </a:pathLst>
          </a:custGeom>
          <a:solidFill>
            <a:schemeClr val="bg1"/>
          </a:solidFill>
          <a:ln w="28575">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20808" tIns="220808" rIns="220808" bIns="220808" numCol="1" spcCol="1270" anchor="ctr" anchorCtr="0">
            <a:noAutofit/>
          </a:bodyPr>
          <a:lstStyle/>
          <a:p>
            <a:pPr marL="0" lvl="0" indent="0" algn="ctr" defTabSz="2933700">
              <a:lnSpc>
                <a:spcPct val="90000"/>
              </a:lnSpc>
              <a:spcBef>
                <a:spcPct val="0"/>
              </a:spcBef>
              <a:spcAft>
                <a:spcPct val="35000"/>
              </a:spcAft>
              <a:buNone/>
            </a:pPr>
            <a:r>
              <a:rPr lang="en-US" sz="3600" kern="1200" dirty="0"/>
              <a:t> </a:t>
            </a:r>
          </a:p>
        </p:txBody>
      </p:sp>
      <p:sp>
        <p:nvSpPr>
          <p:cNvPr id="13" name="TextBox 12">
            <a:extLst>
              <a:ext uri="{FF2B5EF4-FFF2-40B4-BE49-F238E27FC236}">
                <a16:creationId xmlns:a16="http://schemas.microsoft.com/office/drawing/2014/main" id="{BC805D1C-FD3C-6FD7-1E75-F7F6ECE6E9EB}"/>
              </a:ext>
            </a:extLst>
          </p:cNvPr>
          <p:cNvSpPr txBox="1"/>
          <p:nvPr/>
        </p:nvSpPr>
        <p:spPr>
          <a:xfrm>
            <a:off x="6529656" y="1298835"/>
            <a:ext cx="4296697" cy="646331"/>
          </a:xfrm>
          <a:prstGeom prst="rect">
            <a:avLst/>
          </a:prstGeom>
          <a:noFill/>
        </p:spPr>
        <p:txBody>
          <a:bodyPr wrap="square" rtlCol="0">
            <a:spAutoFit/>
          </a:bodyPr>
          <a:lstStyle/>
          <a:p>
            <a:pPr marL="228600" indent="-228600" algn="ctr">
              <a:buAutoNum type="arabicPeriod"/>
            </a:pPr>
            <a:r>
              <a:rPr lang="en-US" dirty="0"/>
              <a:t>An investment in your business and the safety of your customers</a:t>
            </a:r>
          </a:p>
        </p:txBody>
      </p:sp>
      <p:pic>
        <p:nvPicPr>
          <p:cNvPr id="4" name="Graphic 3" descr="Bar graph with upward trend with solid fill">
            <a:extLst>
              <a:ext uri="{FF2B5EF4-FFF2-40B4-BE49-F238E27FC236}">
                <a16:creationId xmlns:a16="http://schemas.microsoft.com/office/drawing/2014/main" id="{4AF6E676-86C5-A7A7-79B6-6F6F72DA2FA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638799" y="1221905"/>
            <a:ext cx="914400" cy="914400"/>
          </a:xfrm>
          <a:prstGeom prst="rect">
            <a:avLst/>
          </a:prstGeom>
        </p:spPr>
      </p:pic>
      <p:pic>
        <p:nvPicPr>
          <p:cNvPr id="3" name="Picture 2" descr="A blue and white logo&#10;&#10;Description automatically generated">
            <a:extLst>
              <a:ext uri="{FF2B5EF4-FFF2-40B4-BE49-F238E27FC236}">
                <a16:creationId xmlns:a16="http://schemas.microsoft.com/office/drawing/2014/main" id="{38E12179-5755-4CC2-BE9D-5886A06B710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9033" y="6223570"/>
            <a:ext cx="2067767" cy="505510"/>
          </a:xfrm>
          <a:prstGeom prst="rect">
            <a:avLst/>
          </a:prstGeom>
        </p:spPr>
      </p:pic>
    </p:spTree>
    <p:extLst>
      <p:ext uri="{BB962C8B-B14F-4D97-AF65-F5344CB8AC3E}">
        <p14:creationId xmlns:p14="http://schemas.microsoft.com/office/powerpoint/2010/main" val="298760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0ADC453C-A447-3D9E-A89F-552993543F41}"/>
              </a:ext>
            </a:extLst>
          </p:cNvPr>
          <p:cNvSpPr/>
          <p:nvPr/>
        </p:nvSpPr>
        <p:spPr>
          <a:xfrm>
            <a:off x="1281792" y="0"/>
            <a:ext cx="4802903"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2D1B825-AEEA-1BAF-C729-98668BB4B420}"/>
              </a:ext>
            </a:extLst>
          </p:cNvPr>
          <p:cNvSpPr/>
          <p:nvPr/>
        </p:nvSpPr>
        <p:spPr>
          <a:xfrm>
            <a:off x="-38202" y="-88900"/>
            <a:ext cx="4802903" cy="6946900"/>
          </a:xfrm>
          <a:prstGeom prst="rect">
            <a:avLst/>
          </a:prstGeom>
          <a:solidFill>
            <a:srgbClr val="2835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CFBE80-7326-2D33-3AF1-CC8127A63D09}"/>
              </a:ext>
            </a:extLst>
          </p:cNvPr>
          <p:cNvSpPr>
            <a:spLocks noGrp="1"/>
          </p:cNvSpPr>
          <p:nvPr>
            <p:ph type="title"/>
          </p:nvPr>
        </p:nvSpPr>
        <p:spPr>
          <a:xfrm>
            <a:off x="281326" y="309032"/>
            <a:ext cx="4296215" cy="1330839"/>
          </a:xfrm>
        </p:spPr>
        <p:txBody>
          <a:bodyPr vert="horz" lIns="91440" tIns="45720" rIns="91440" bIns="45720" rtlCol="0" anchor="ctr">
            <a:normAutofit fontScale="90000"/>
          </a:bodyPr>
          <a:lstStyle/>
          <a:p>
            <a:r>
              <a:rPr lang="en-US" sz="3400" b="1" kern="1200" dirty="0">
                <a:solidFill>
                  <a:schemeClr val="bg1"/>
                </a:solidFill>
                <a:latin typeface="Arial" panose="020B0604020202020204" pitchFamily="34" charset="0"/>
                <a:cs typeface="Arial" panose="020B0604020202020204" pitchFamily="34" charset="0"/>
              </a:rPr>
              <a:t>What is Active Managerial Control? </a:t>
            </a:r>
          </a:p>
        </p:txBody>
      </p:sp>
      <p:sp>
        <p:nvSpPr>
          <p:cNvPr id="4" name="Text Placeholder 3">
            <a:extLst>
              <a:ext uri="{FF2B5EF4-FFF2-40B4-BE49-F238E27FC236}">
                <a16:creationId xmlns:a16="http://schemas.microsoft.com/office/drawing/2014/main" id="{175BBDD1-D4FE-44DE-6988-36D8F50E1B27}"/>
              </a:ext>
            </a:extLst>
          </p:cNvPr>
          <p:cNvSpPr>
            <a:spLocks noGrp="1"/>
          </p:cNvSpPr>
          <p:nvPr>
            <p:ph type="body" sz="half" idx="2"/>
          </p:nvPr>
        </p:nvSpPr>
        <p:spPr>
          <a:xfrm>
            <a:off x="188883" y="1893868"/>
            <a:ext cx="4200816" cy="3908586"/>
          </a:xfrm>
        </p:spPr>
        <p:txBody>
          <a:bodyPr vert="horz" lIns="91440" tIns="45720" rIns="91440" bIns="45720" rtlCol="0">
            <a:normAutofit/>
          </a:bodyPr>
          <a:lstStyle/>
          <a:p>
            <a:pPr marL="285750" indent="-228600">
              <a:buFont typeface="Arial" panose="020B0604020202020204" pitchFamily="34" charset="0"/>
              <a:buChar char="•"/>
            </a:pPr>
            <a:r>
              <a:rPr lang="en-US" sz="1800" dirty="0">
                <a:solidFill>
                  <a:schemeClr val="bg1"/>
                </a:solidFill>
              </a:rPr>
              <a:t>A proactive plan to help you mitigate the greatest risks to food safety in your establishment.</a:t>
            </a:r>
          </a:p>
          <a:p>
            <a:pPr indent="-228600">
              <a:buFont typeface="Arial" panose="020B0604020202020204" pitchFamily="34" charset="0"/>
              <a:buChar char="•"/>
            </a:pPr>
            <a:endParaRPr lang="en-US" sz="1800" dirty="0">
              <a:solidFill>
                <a:schemeClr val="bg1"/>
              </a:solidFill>
            </a:endParaRPr>
          </a:p>
          <a:p>
            <a:pPr marL="285750" indent="-228600">
              <a:buFont typeface="Arial" panose="020B0604020202020204" pitchFamily="34" charset="0"/>
              <a:buChar char="•"/>
            </a:pPr>
            <a:r>
              <a:rPr lang="en-US" sz="1800" dirty="0">
                <a:solidFill>
                  <a:schemeClr val="bg1"/>
                </a:solidFill>
              </a:rPr>
              <a:t>The development of:</a:t>
            </a:r>
          </a:p>
          <a:p>
            <a:pPr marL="742950" lvl="1" indent="-228600">
              <a:buFont typeface="Arial" panose="020B0604020202020204" pitchFamily="34" charset="0"/>
              <a:buChar char="•"/>
            </a:pPr>
            <a:r>
              <a:rPr lang="en-US" sz="1800" b="1" dirty="0">
                <a:solidFill>
                  <a:schemeClr val="bg1"/>
                </a:solidFill>
              </a:rPr>
              <a:t>Policies</a:t>
            </a:r>
            <a:r>
              <a:rPr lang="en-US" sz="1800" dirty="0">
                <a:solidFill>
                  <a:schemeClr val="bg1"/>
                </a:solidFill>
              </a:rPr>
              <a:t> that are unique to the practices occurring at your establishment</a:t>
            </a:r>
          </a:p>
          <a:p>
            <a:pPr marL="742950" lvl="1" indent="-228600">
              <a:buFont typeface="Arial" panose="020B0604020202020204" pitchFamily="34" charset="0"/>
              <a:buChar char="•"/>
            </a:pPr>
            <a:r>
              <a:rPr lang="en-US" sz="1800" b="1" dirty="0">
                <a:solidFill>
                  <a:schemeClr val="bg1"/>
                </a:solidFill>
              </a:rPr>
              <a:t>Training</a:t>
            </a:r>
            <a:r>
              <a:rPr lang="en-US" sz="1800" dirty="0">
                <a:solidFill>
                  <a:schemeClr val="bg1"/>
                </a:solidFill>
              </a:rPr>
              <a:t> that is relevant, impactful, and inspiring and </a:t>
            </a:r>
            <a:r>
              <a:rPr lang="en-US" sz="1800" b="1" dirty="0">
                <a:solidFill>
                  <a:schemeClr val="bg1"/>
                </a:solidFill>
              </a:rPr>
              <a:t>consistent</a:t>
            </a:r>
            <a:endParaRPr lang="en-US" sz="1800" dirty="0">
              <a:solidFill>
                <a:schemeClr val="bg1"/>
              </a:solidFill>
            </a:endParaRPr>
          </a:p>
          <a:p>
            <a:pPr marL="742950" lvl="1" indent="-228600">
              <a:buFont typeface="Arial" panose="020B0604020202020204" pitchFamily="34" charset="0"/>
              <a:buChar char="•"/>
            </a:pPr>
            <a:r>
              <a:rPr lang="en-US" sz="1800" b="1" dirty="0">
                <a:solidFill>
                  <a:schemeClr val="bg1"/>
                </a:solidFill>
              </a:rPr>
              <a:t>Verification</a:t>
            </a:r>
            <a:r>
              <a:rPr lang="en-US" sz="1800" dirty="0">
                <a:solidFill>
                  <a:schemeClr val="bg1"/>
                </a:solidFill>
              </a:rPr>
              <a:t> routines that provide a clear path to ensure food safety practices are being followed</a:t>
            </a:r>
          </a:p>
          <a:p>
            <a:pPr lvl="1" indent="-228600">
              <a:buFont typeface="Arial" panose="020B0604020202020204" pitchFamily="34" charset="0"/>
              <a:buChar char="•"/>
            </a:pPr>
            <a:endParaRPr lang="en-US" sz="1800" dirty="0"/>
          </a:p>
          <a:p>
            <a:pPr marL="285750" indent="-228600">
              <a:buFont typeface="Arial" panose="020B0604020202020204" pitchFamily="34" charset="0"/>
              <a:buChar char="•"/>
            </a:pPr>
            <a:endParaRPr lang="en-US" sz="1800" dirty="0"/>
          </a:p>
        </p:txBody>
      </p:sp>
      <p:grpSp>
        <p:nvGrpSpPr>
          <p:cNvPr id="3" name="Group 2">
            <a:extLst>
              <a:ext uri="{FF2B5EF4-FFF2-40B4-BE49-F238E27FC236}">
                <a16:creationId xmlns:a16="http://schemas.microsoft.com/office/drawing/2014/main" id="{977E5173-DC90-4D6C-3DC0-6F5CD33BA8EE}"/>
              </a:ext>
            </a:extLst>
          </p:cNvPr>
          <p:cNvGrpSpPr/>
          <p:nvPr/>
        </p:nvGrpSpPr>
        <p:grpSpPr>
          <a:xfrm>
            <a:off x="5078392" y="546138"/>
            <a:ext cx="6953003" cy="5765724"/>
            <a:chOff x="5142517" y="953102"/>
            <a:chExt cx="6953003" cy="5765724"/>
          </a:xfrm>
        </p:grpSpPr>
        <p:sp>
          <p:nvSpPr>
            <p:cNvPr id="5" name="Freeform: Shape 4">
              <a:extLst>
                <a:ext uri="{FF2B5EF4-FFF2-40B4-BE49-F238E27FC236}">
                  <a16:creationId xmlns:a16="http://schemas.microsoft.com/office/drawing/2014/main" id="{AE296F07-3C4B-2E2A-ADA5-A39004B2F54E}"/>
                </a:ext>
              </a:extLst>
            </p:cNvPr>
            <p:cNvSpPr/>
            <p:nvPr/>
          </p:nvSpPr>
          <p:spPr>
            <a:xfrm>
              <a:off x="7590409" y="5884702"/>
              <a:ext cx="1239994" cy="834124"/>
            </a:xfrm>
            <a:custGeom>
              <a:avLst/>
              <a:gdLst>
                <a:gd name="connsiteX0" fmla="*/ 0 w 1441288"/>
                <a:gd name="connsiteY0" fmla="*/ 720644 h 1441288"/>
                <a:gd name="connsiteX1" fmla="*/ 720644 w 1441288"/>
                <a:gd name="connsiteY1" fmla="*/ 0 h 1441288"/>
                <a:gd name="connsiteX2" fmla="*/ 1441288 w 1441288"/>
                <a:gd name="connsiteY2" fmla="*/ 720644 h 1441288"/>
                <a:gd name="connsiteX3" fmla="*/ 720644 w 1441288"/>
                <a:gd name="connsiteY3" fmla="*/ 1441288 h 1441288"/>
                <a:gd name="connsiteX4" fmla="*/ 0 w 1441288"/>
                <a:gd name="connsiteY4" fmla="*/ 720644 h 144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288" h="1441288">
                  <a:moveTo>
                    <a:pt x="0" y="720644"/>
                  </a:moveTo>
                  <a:cubicBezTo>
                    <a:pt x="0" y="322643"/>
                    <a:pt x="322643" y="0"/>
                    <a:pt x="720644" y="0"/>
                  </a:cubicBezTo>
                  <a:cubicBezTo>
                    <a:pt x="1118645" y="0"/>
                    <a:pt x="1441288" y="322643"/>
                    <a:pt x="1441288" y="720644"/>
                  </a:cubicBezTo>
                  <a:cubicBezTo>
                    <a:pt x="1441288" y="1118645"/>
                    <a:pt x="1118645" y="1441288"/>
                    <a:pt x="720644" y="1441288"/>
                  </a:cubicBezTo>
                  <a:cubicBezTo>
                    <a:pt x="322643" y="1441288"/>
                    <a:pt x="0" y="1118645"/>
                    <a:pt x="0" y="720644"/>
                  </a:cubicBezTo>
                  <a:close/>
                </a:path>
              </a:pathLst>
            </a:custGeom>
            <a:solidFill>
              <a:schemeClr val="accent4">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422" tIns="217422" rIns="217422" bIns="217422" numCol="1" spcCol="1270" anchor="ctr" anchorCtr="0">
              <a:noAutofit/>
            </a:bodyPr>
            <a:lstStyle/>
            <a:p>
              <a:pPr marL="0" lvl="1" algn="ctr" defTabSz="355600">
                <a:lnSpc>
                  <a:spcPct val="90000"/>
                </a:lnSpc>
                <a:spcBef>
                  <a:spcPct val="0"/>
                </a:spcBef>
                <a:spcAft>
                  <a:spcPct val="15000"/>
                </a:spcAft>
              </a:pPr>
              <a:r>
                <a:rPr lang="en-US" sz="1100" b="1" kern="1200" dirty="0">
                  <a:solidFill>
                    <a:schemeClr val="tx1"/>
                  </a:solidFill>
                </a:rPr>
                <a:t>Bare Hand Contact with Ready-to-Eat Foods </a:t>
              </a:r>
            </a:p>
          </p:txBody>
        </p:sp>
        <p:grpSp>
          <p:nvGrpSpPr>
            <p:cNvPr id="6" name="Group 5">
              <a:extLst>
                <a:ext uri="{FF2B5EF4-FFF2-40B4-BE49-F238E27FC236}">
                  <a16:creationId xmlns:a16="http://schemas.microsoft.com/office/drawing/2014/main" id="{471EF448-CA82-B2AB-ACB8-0BAE380E76E1}"/>
                </a:ext>
              </a:extLst>
            </p:cNvPr>
            <p:cNvGrpSpPr/>
            <p:nvPr/>
          </p:nvGrpSpPr>
          <p:grpSpPr>
            <a:xfrm>
              <a:off x="5142517" y="953102"/>
              <a:ext cx="6953003" cy="5463361"/>
              <a:chOff x="5142517" y="953102"/>
              <a:chExt cx="6953003" cy="5463361"/>
            </a:xfrm>
          </p:grpSpPr>
          <p:grpSp>
            <p:nvGrpSpPr>
              <p:cNvPr id="8" name="Group 7">
                <a:extLst>
                  <a:ext uri="{FF2B5EF4-FFF2-40B4-BE49-F238E27FC236}">
                    <a16:creationId xmlns:a16="http://schemas.microsoft.com/office/drawing/2014/main" id="{F0F50ECB-8178-17EE-CC18-EBA60E158E22}"/>
                  </a:ext>
                </a:extLst>
              </p:cNvPr>
              <p:cNvGrpSpPr/>
              <p:nvPr/>
            </p:nvGrpSpPr>
            <p:grpSpPr>
              <a:xfrm>
                <a:off x="5763501" y="953102"/>
                <a:ext cx="5046202" cy="4889550"/>
                <a:chOff x="5763501" y="953102"/>
                <a:chExt cx="5046202" cy="4889550"/>
              </a:xfrm>
            </p:grpSpPr>
            <p:sp>
              <p:nvSpPr>
                <p:cNvPr id="67" name="Freeform: Shape 66">
                  <a:extLst>
                    <a:ext uri="{FF2B5EF4-FFF2-40B4-BE49-F238E27FC236}">
                      <a16:creationId xmlns:a16="http://schemas.microsoft.com/office/drawing/2014/main" id="{C7100677-C0EF-392C-7A9C-09393ADCD6D8}"/>
                    </a:ext>
                  </a:extLst>
                </p:cNvPr>
                <p:cNvSpPr/>
                <p:nvPr/>
              </p:nvSpPr>
              <p:spPr>
                <a:xfrm>
                  <a:off x="7548643" y="2882831"/>
                  <a:ext cx="1441288" cy="1441288"/>
                </a:xfrm>
                <a:custGeom>
                  <a:avLst/>
                  <a:gdLst>
                    <a:gd name="connsiteX0" fmla="*/ 0 w 1441288"/>
                    <a:gd name="connsiteY0" fmla="*/ 720644 h 1441288"/>
                    <a:gd name="connsiteX1" fmla="*/ 720644 w 1441288"/>
                    <a:gd name="connsiteY1" fmla="*/ 0 h 1441288"/>
                    <a:gd name="connsiteX2" fmla="*/ 1441288 w 1441288"/>
                    <a:gd name="connsiteY2" fmla="*/ 720644 h 1441288"/>
                    <a:gd name="connsiteX3" fmla="*/ 720644 w 1441288"/>
                    <a:gd name="connsiteY3" fmla="*/ 1441288 h 1441288"/>
                    <a:gd name="connsiteX4" fmla="*/ 0 w 1441288"/>
                    <a:gd name="connsiteY4" fmla="*/ 720644 h 144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288" h="1441288">
                      <a:moveTo>
                        <a:pt x="0" y="720644"/>
                      </a:moveTo>
                      <a:cubicBezTo>
                        <a:pt x="0" y="322643"/>
                        <a:pt x="322643" y="0"/>
                        <a:pt x="720644" y="0"/>
                      </a:cubicBezTo>
                      <a:cubicBezTo>
                        <a:pt x="1118645" y="0"/>
                        <a:pt x="1441288" y="322643"/>
                        <a:pt x="1441288" y="720644"/>
                      </a:cubicBezTo>
                      <a:cubicBezTo>
                        <a:pt x="1441288" y="1118645"/>
                        <a:pt x="1118645" y="1441288"/>
                        <a:pt x="720644" y="1441288"/>
                      </a:cubicBezTo>
                      <a:cubicBezTo>
                        <a:pt x="322643" y="1441288"/>
                        <a:pt x="0" y="1118645"/>
                        <a:pt x="0" y="720644"/>
                      </a:cubicBezTo>
                      <a:close/>
                    </a:path>
                  </a:pathLst>
                </a:custGeom>
                <a:noFill/>
                <a:ln w="38100">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2502" tIns="222502" rIns="222502" bIns="222502"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Common Critical </a:t>
                  </a:r>
                  <a:r>
                    <a:rPr lang="en-US" dirty="0">
                      <a:solidFill>
                        <a:schemeClr val="tx1"/>
                      </a:solidFill>
                    </a:rPr>
                    <a:t>Violations</a:t>
                  </a:r>
                  <a:endParaRPr lang="en-US" sz="1800" kern="1200" dirty="0">
                    <a:solidFill>
                      <a:schemeClr val="tx1"/>
                    </a:solidFill>
                  </a:endParaRPr>
                </a:p>
              </p:txBody>
            </p:sp>
            <p:sp>
              <p:nvSpPr>
                <p:cNvPr id="68" name="Freeform: Shape 67">
                  <a:extLst>
                    <a:ext uri="{FF2B5EF4-FFF2-40B4-BE49-F238E27FC236}">
                      <a16:creationId xmlns:a16="http://schemas.microsoft.com/office/drawing/2014/main" id="{8682C029-4C71-3601-D506-C761C09678CE}"/>
                    </a:ext>
                  </a:extLst>
                </p:cNvPr>
                <p:cNvSpPr/>
                <p:nvPr/>
              </p:nvSpPr>
              <p:spPr>
                <a:xfrm rot="15248122" flipV="1">
                  <a:off x="7805338" y="2560443"/>
                  <a:ext cx="595828" cy="91566"/>
                </a:xfrm>
                <a:custGeom>
                  <a:avLst/>
                  <a:gdLst>
                    <a:gd name="connsiteX0" fmla="*/ 0 w 435721"/>
                    <a:gd name="connsiteY0" fmla="*/ 21016 h 42032"/>
                    <a:gd name="connsiteX1" fmla="*/ 435721 w 435721"/>
                    <a:gd name="connsiteY1" fmla="*/ 21016 h 42032"/>
                  </a:gdLst>
                  <a:ahLst/>
                  <a:cxnLst>
                    <a:cxn ang="0">
                      <a:pos x="connsiteX0" y="connsiteY0"/>
                    </a:cxn>
                    <a:cxn ang="0">
                      <a:pos x="connsiteX1" y="connsiteY1"/>
                    </a:cxn>
                  </a:cxnLst>
                  <a:rect l="l" t="t" r="r" b="b"/>
                  <a:pathLst>
                    <a:path w="435721" h="42032">
                      <a:moveTo>
                        <a:pt x="0" y="21016"/>
                      </a:moveTo>
                      <a:lnTo>
                        <a:pt x="435721" y="2101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19667" tIns="10123" rIns="219668" bIns="10123"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69" name="Freeform: Shape 68">
                  <a:extLst>
                    <a:ext uri="{FF2B5EF4-FFF2-40B4-BE49-F238E27FC236}">
                      <a16:creationId xmlns:a16="http://schemas.microsoft.com/office/drawing/2014/main" id="{DAD02041-C20C-343A-1294-B3C506D28F59}"/>
                    </a:ext>
                  </a:extLst>
                </p:cNvPr>
                <p:cNvSpPr/>
                <p:nvPr/>
              </p:nvSpPr>
              <p:spPr>
                <a:xfrm>
                  <a:off x="7119513" y="953102"/>
                  <a:ext cx="1441288" cy="1441288"/>
                </a:xfrm>
                <a:custGeom>
                  <a:avLst/>
                  <a:gdLst>
                    <a:gd name="connsiteX0" fmla="*/ 0 w 1441288"/>
                    <a:gd name="connsiteY0" fmla="*/ 720644 h 1441288"/>
                    <a:gd name="connsiteX1" fmla="*/ 720644 w 1441288"/>
                    <a:gd name="connsiteY1" fmla="*/ 0 h 1441288"/>
                    <a:gd name="connsiteX2" fmla="*/ 1441288 w 1441288"/>
                    <a:gd name="connsiteY2" fmla="*/ 720644 h 1441288"/>
                    <a:gd name="connsiteX3" fmla="*/ 720644 w 1441288"/>
                    <a:gd name="connsiteY3" fmla="*/ 1441288 h 1441288"/>
                    <a:gd name="connsiteX4" fmla="*/ 0 w 1441288"/>
                    <a:gd name="connsiteY4" fmla="*/ 720644 h 144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288" h="1441288">
                      <a:moveTo>
                        <a:pt x="0" y="720644"/>
                      </a:moveTo>
                      <a:cubicBezTo>
                        <a:pt x="0" y="322643"/>
                        <a:pt x="322643" y="0"/>
                        <a:pt x="720644" y="0"/>
                      </a:cubicBezTo>
                      <a:cubicBezTo>
                        <a:pt x="1118645" y="0"/>
                        <a:pt x="1441288" y="322643"/>
                        <a:pt x="1441288" y="720644"/>
                      </a:cubicBezTo>
                      <a:cubicBezTo>
                        <a:pt x="1441288" y="1118645"/>
                        <a:pt x="1118645" y="1441288"/>
                        <a:pt x="720644" y="1441288"/>
                      </a:cubicBezTo>
                      <a:cubicBezTo>
                        <a:pt x="322643" y="1441288"/>
                        <a:pt x="0" y="1118645"/>
                        <a:pt x="0" y="720644"/>
                      </a:cubicBezTo>
                      <a:close/>
                    </a:path>
                  </a:pathLst>
                </a:custGeom>
                <a:solidFill>
                  <a:srgbClr val="C8434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422" tIns="217422" rIns="217422" bIns="217422" numCol="1" spcCol="1270" anchor="ctr" anchorCtr="0">
                  <a:noAutofit/>
                </a:bodyPr>
                <a:lstStyle/>
                <a:p>
                  <a:pPr marL="0" lvl="0" indent="0" algn="ctr" defTabSz="444500">
                    <a:lnSpc>
                      <a:spcPct val="90000"/>
                    </a:lnSpc>
                    <a:spcBef>
                      <a:spcPct val="0"/>
                    </a:spcBef>
                    <a:spcAft>
                      <a:spcPct val="35000"/>
                    </a:spcAft>
                    <a:buNone/>
                  </a:pPr>
                  <a:r>
                    <a:rPr lang="en-US" sz="1400" b="1" kern="1200" dirty="0"/>
                    <a:t>Food From Unsafe Sources</a:t>
                  </a:r>
                </a:p>
              </p:txBody>
            </p:sp>
            <p:sp>
              <p:nvSpPr>
                <p:cNvPr id="70" name="Freeform: Shape 69">
                  <a:extLst>
                    <a:ext uri="{FF2B5EF4-FFF2-40B4-BE49-F238E27FC236}">
                      <a16:creationId xmlns:a16="http://schemas.microsoft.com/office/drawing/2014/main" id="{DDF193D6-5010-FED0-571B-487F901AA824}"/>
                    </a:ext>
                  </a:extLst>
                </p:cNvPr>
                <p:cNvSpPr/>
                <p:nvPr/>
              </p:nvSpPr>
              <p:spPr>
                <a:xfrm rot="20520000">
                  <a:off x="8943998" y="3292445"/>
                  <a:ext cx="435721" cy="42032"/>
                </a:xfrm>
                <a:custGeom>
                  <a:avLst/>
                  <a:gdLst>
                    <a:gd name="connsiteX0" fmla="*/ 0 w 435721"/>
                    <a:gd name="connsiteY0" fmla="*/ 21016 h 42032"/>
                    <a:gd name="connsiteX1" fmla="*/ 435721 w 435721"/>
                    <a:gd name="connsiteY1" fmla="*/ 21016 h 42032"/>
                  </a:gdLst>
                  <a:ahLst/>
                  <a:cxnLst>
                    <a:cxn ang="0">
                      <a:pos x="connsiteX0" y="connsiteY0"/>
                    </a:cxn>
                    <a:cxn ang="0">
                      <a:pos x="connsiteX1" y="connsiteY1"/>
                    </a:cxn>
                  </a:cxnLst>
                  <a:rect l="l" t="t" r="r" b="b"/>
                  <a:pathLst>
                    <a:path w="435721" h="42032">
                      <a:moveTo>
                        <a:pt x="0" y="21016"/>
                      </a:moveTo>
                      <a:lnTo>
                        <a:pt x="435721" y="2101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19667" tIns="10124" rIns="219667" bIns="10121"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71" name="Freeform: Shape 70">
                  <a:extLst>
                    <a:ext uri="{FF2B5EF4-FFF2-40B4-BE49-F238E27FC236}">
                      <a16:creationId xmlns:a16="http://schemas.microsoft.com/office/drawing/2014/main" id="{B65C4C9D-CA5F-A00F-EB39-5FBD7817156B}"/>
                    </a:ext>
                  </a:extLst>
                </p:cNvPr>
                <p:cNvSpPr/>
                <p:nvPr/>
              </p:nvSpPr>
              <p:spPr>
                <a:xfrm>
                  <a:off x="9333785" y="2302804"/>
                  <a:ext cx="1475918" cy="1441288"/>
                </a:xfrm>
                <a:custGeom>
                  <a:avLst/>
                  <a:gdLst>
                    <a:gd name="connsiteX0" fmla="*/ 0 w 1441288"/>
                    <a:gd name="connsiteY0" fmla="*/ 720644 h 1441288"/>
                    <a:gd name="connsiteX1" fmla="*/ 720644 w 1441288"/>
                    <a:gd name="connsiteY1" fmla="*/ 0 h 1441288"/>
                    <a:gd name="connsiteX2" fmla="*/ 1441288 w 1441288"/>
                    <a:gd name="connsiteY2" fmla="*/ 720644 h 1441288"/>
                    <a:gd name="connsiteX3" fmla="*/ 720644 w 1441288"/>
                    <a:gd name="connsiteY3" fmla="*/ 1441288 h 1441288"/>
                    <a:gd name="connsiteX4" fmla="*/ 0 w 1441288"/>
                    <a:gd name="connsiteY4" fmla="*/ 720644 h 144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288" h="1441288">
                      <a:moveTo>
                        <a:pt x="0" y="720644"/>
                      </a:moveTo>
                      <a:cubicBezTo>
                        <a:pt x="0" y="322643"/>
                        <a:pt x="322643" y="0"/>
                        <a:pt x="720644" y="0"/>
                      </a:cubicBezTo>
                      <a:cubicBezTo>
                        <a:pt x="1118645" y="0"/>
                        <a:pt x="1441288" y="322643"/>
                        <a:pt x="1441288" y="720644"/>
                      </a:cubicBezTo>
                      <a:cubicBezTo>
                        <a:pt x="1441288" y="1118645"/>
                        <a:pt x="1118645" y="1441288"/>
                        <a:pt x="720644" y="1441288"/>
                      </a:cubicBezTo>
                      <a:cubicBezTo>
                        <a:pt x="322643" y="1441288"/>
                        <a:pt x="0" y="1118645"/>
                        <a:pt x="0" y="720644"/>
                      </a:cubicBezTo>
                      <a:close/>
                    </a:path>
                  </a:pathLst>
                </a:custGeom>
                <a:solidFill>
                  <a:schemeClr val="accent6">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422" tIns="217422" rIns="217422" bIns="217422" numCol="1" spcCol="1270" anchor="ctr" anchorCtr="0">
                  <a:noAutofit/>
                </a:bodyPr>
                <a:lstStyle/>
                <a:p>
                  <a:pPr marL="0" lvl="0" indent="0" algn="ctr" defTabSz="444500">
                    <a:lnSpc>
                      <a:spcPct val="90000"/>
                    </a:lnSpc>
                    <a:spcBef>
                      <a:spcPct val="0"/>
                    </a:spcBef>
                    <a:spcAft>
                      <a:spcPct val="35000"/>
                    </a:spcAft>
                    <a:buNone/>
                  </a:pPr>
                  <a:r>
                    <a:rPr lang="en-US" sz="1400" b="1" kern="1200" dirty="0"/>
                    <a:t>Improper Holding Times and Temperatures</a:t>
                  </a:r>
                </a:p>
              </p:txBody>
            </p:sp>
            <p:sp>
              <p:nvSpPr>
                <p:cNvPr id="72" name="Freeform: Shape 71">
                  <a:extLst>
                    <a:ext uri="{FF2B5EF4-FFF2-40B4-BE49-F238E27FC236}">
                      <a16:creationId xmlns:a16="http://schemas.microsoft.com/office/drawing/2014/main" id="{A29B6A0B-FA30-B676-2FB6-859A3D2BD7F3}"/>
                    </a:ext>
                  </a:extLst>
                </p:cNvPr>
                <p:cNvSpPr/>
                <p:nvPr/>
              </p:nvSpPr>
              <p:spPr>
                <a:xfrm rot="3240000">
                  <a:off x="8603066" y="4341726"/>
                  <a:ext cx="435721" cy="42032"/>
                </a:xfrm>
                <a:custGeom>
                  <a:avLst/>
                  <a:gdLst>
                    <a:gd name="connsiteX0" fmla="*/ 0 w 435721"/>
                    <a:gd name="connsiteY0" fmla="*/ 21016 h 42032"/>
                    <a:gd name="connsiteX1" fmla="*/ 435721 w 435721"/>
                    <a:gd name="connsiteY1" fmla="*/ 21016 h 42032"/>
                  </a:gdLst>
                  <a:ahLst/>
                  <a:cxnLst>
                    <a:cxn ang="0">
                      <a:pos x="connsiteX0" y="connsiteY0"/>
                    </a:cxn>
                    <a:cxn ang="0">
                      <a:pos x="connsiteX1" y="connsiteY1"/>
                    </a:cxn>
                  </a:cxnLst>
                  <a:rect l="l" t="t" r="r" b="b"/>
                  <a:pathLst>
                    <a:path w="435721" h="42032">
                      <a:moveTo>
                        <a:pt x="0" y="21016"/>
                      </a:moveTo>
                      <a:lnTo>
                        <a:pt x="435721" y="2101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19667" tIns="10122" rIns="219667" bIns="10123"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73" name="Freeform: Shape 72">
                  <a:extLst>
                    <a:ext uri="{FF2B5EF4-FFF2-40B4-BE49-F238E27FC236}">
                      <a16:creationId xmlns:a16="http://schemas.microsoft.com/office/drawing/2014/main" id="{3CC0E9F5-B97C-133C-FB07-BDC86B025E94}"/>
                    </a:ext>
                  </a:extLst>
                </p:cNvPr>
                <p:cNvSpPr/>
                <p:nvPr/>
              </p:nvSpPr>
              <p:spPr>
                <a:xfrm>
                  <a:off x="8617292" y="4401364"/>
                  <a:ext cx="1475918" cy="1441288"/>
                </a:xfrm>
                <a:custGeom>
                  <a:avLst/>
                  <a:gdLst>
                    <a:gd name="connsiteX0" fmla="*/ 0 w 1441288"/>
                    <a:gd name="connsiteY0" fmla="*/ 720644 h 1441288"/>
                    <a:gd name="connsiteX1" fmla="*/ 720644 w 1441288"/>
                    <a:gd name="connsiteY1" fmla="*/ 0 h 1441288"/>
                    <a:gd name="connsiteX2" fmla="*/ 1441288 w 1441288"/>
                    <a:gd name="connsiteY2" fmla="*/ 720644 h 1441288"/>
                    <a:gd name="connsiteX3" fmla="*/ 720644 w 1441288"/>
                    <a:gd name="connsiteY3" fmla="*/ 1441288 h 1441288"/>
                    <a:gd name="connsiteX4" fmla="*/ 0 w 1441288"/>
                    <a:gd name="connsiteY4" fmla="*/ 720644 h 144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288" h="1441288">
                      <a:moveTo>
                        <a:pt x="0" y="720644"/>
                      </a:moveTo>
                      <a:cubicBezTo>
                        <a:pt x="0" y="322643"/>
                        <a:pt x="322643" y="0"/>
                        <a:pt x="720644" y="0"/>
                      </a:cubicBezTo>
                      <a:cubicBezTo>
                        <a:pt x="1118645" y="0"/>
                        <a:pt x="1441288" y="322643"/>
                        <a:pt x="1441288" y="720644"/>
                      </a:cubicBezTo>
                      <a:cubicBezTo>
                        <a:pt x="1441288" y="1118645"/>
                        <a:pt x="1118645" y="1441288"/>
                        <a:pt x="720644" y="1441288"/>
                      </a:cubicBezTo>
                      <a:cubicBezTo>
                        <a:pt x="322643" y="1441288"/>
                        <a:pt x="0" y="1118645"/>
                        <a:pt x="0" y="720644"/>
                      </a:cubicBezTo>
                      <a:close/>
                    </a:path>
                  </a:pathLst>
                </a:custGeom>
                <a:solidFill>
                  <a:schemeClr val="accent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422" tIns="217422" rIns="217422" bIns="217422" numCol="1" spcCol="1270" anchor="ctr" anchorCtr="0">
                  <a:noAutofit/>
                </a:bodyPr>
                <a:lstStyle/>
                <a:p>
                  <a:pPr marL="0" lvl="0" indent="0" algn="ctr" defTabSz="444500">
                    <a:lnSpc>
                      <a:spcPct val="90000"/>
                    </a:lnSpc>
                    <a:spcBef>
                      <a:spcPct val="0"/>
                    </a:spcBef>
                    <a:spcAft>
                      <a:spcPct val="35000"/>
                    </a:spcAft>
                    <a:buNone/>
                  </a:pPr>
                  <a:r>
                    <a:rPr lang="en-US" sz="1300" b="1" kern="1200" dirty="0"/>
                    <a:t>Contamination</a:t>
                  </a:r>
                </a:p>
              </p:txBody>
            </p:sp>
            <p:sp>
              <p:nvSpPr>
                <p:cNvPr id="74" name="Freeform: Shape 73">
                  <a:extLst>
                    <a:ext uri="{FF2B5EF4-FFF2-40B4-BE49-F238E27FC236}">
                      <a16:creationId xmlns:a16="http://schemas.microsoft.com/office/drawing/2014/main" id="{F3086E5B-7EC7-8D6E-6A4E-B770D3B600AB}"/>
                    </a:ext>
                  </a:extLst>
                </p:cNvPr>
                <p:cNvSpPr/>
                <p:nvPr/>
              </p:nvSpPr>
              <p:spPr>
                <a:xfrm rot="18360000">
                  <a:off x="7499788" y="4341725"/>
                  <a:ext cx="435722" cy="42033"/>
                </a:xfrm>
                <a:custGeom>
                  <a:avLst/>
                  <a:gdLst>
                    <a:gd name="connsiteX0" fmla="*/ 0 w 435721"/>
                    <a:gd name="connsiteY0" fmla="*/ 21016 h 42032"/>
                    <a:gd name="connsiteX1" fmla="*/ 435721 w 435721"/>
                    <a:gd name="connsiteY1" fmla="*/ 21016 h 42032"/>
                  </a:gdLst>
                  <a:ahLst/>
                  <a:cxnLst>
                    <a:cxn ang="0">
                      <a:pos x="connsiteX0" y="connsiteY0"/>
                    </a:cxn>
                    <a:cxn ang="0">
                      <a:pos x="connsiteX1" y="connsiteY1"/>
                    </a:cxn>
                  </a:cxnLst>
                  <a:rect l="l" t="t" r="r" b="b"/>
                  <a:pathLst>
                    <a:path w="435721" h="42032">
                      <a:moveTo>
                        <a:pt x="435721" y="21016"/>
                      </a:moveTo>
                      <a:lnTo>
                        <a:pt x="0" y="2101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19666" tIns="10122" rIns="219669" bIns="10124"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75" name="Freeform: Shape 74">
                  <a:extLst>
                    <a:ext uri="{FF2B5EF4-FFF2-40B4-BE49-F238E27FC236}">
                      <a16:creationId xmlns:a16="http://schemas.microsoft.com/office/drawing/2014/main" id="{1BCF6960-1B28-E4BC-2CD9-77967CF4C6AF}"/>
                    </a:ext>
                  </a:extLst>
                </p:cNvPr>
                <p:cNvSpPr/>
                <p:nvPr/>
              </p:nvSpPr>
              <p:spPr>
                <a:xfrm>
                  <a:off x="6445365" y="4401364"/>
                  <a:ext cx="1441288" cy="1441288"/>
                </a:xfrm>
                <a:custGeom>
                  <a:avLst/>
                  <a:gdLst>
                    <a:gd name="connsiteX0" fmla="*/ 0 w 1441288"/>
                    <a:gd name="connsiteY0" fmla="*/ 720644 h 1441288"/>
                    <a:gd name="connsiteX1" fmla="*/ 720644 w 1441288"/>
                    <a:gd name="connsiteY1" fmla="*/ 0 h 1441288"/>
                    <a:gd name="connsiteX2" fmla="*/ 1441288 w 1441288"/>
                    <a:gd name="connsiteY2" fmla="*/ 720644 h 1441288"/>
                    <a:gd name="connsiteX3" fmla="*/ 720644 w 1441288"/>
                    <a:gd name="connsiteY3" fmla="*/ 1441288 h 1441288"/>
                    <a:gd name="connsiteX4" fmla="*/ 0 w 1441288"/>
                    <a:gd name="connsiteY4" fmla="*/ 720644 h 144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288" h="1441288">
                      <a:moveTo>
                        <a:pt x="0" y="720644"/>
                      </a:moveTo>
                      <a:cubicBezTo>
                        <a:pt x="0" y="322643"/>
                        <a:pt x="322643" y="0"/>
                        <a:pt x="720644" y="0"/>
                      </a:cubicBezTo>
                      <a:cubicBezTo>
                        <a:pt x="1118645" y="0"/>
                        <a:pt x="1441288" y="322643"/>
                        <a:pt x="1441288" y="720644"/>
                      </a:cubicBezTo>
                      <a:cubicBezTo>
                        <a:pt x="1441288" y="1118645"/>
                        <a:pt x="1118645" y="1441288"/>
                        <a:pt x="720644" y="1441288"/>
                      </a:cubicBezTo>
                      <a:cubicBezTo>
                        <a:pt x="322643" y="1441288"/>
                        <a:pt x="0" y="1118645"/>
                        <a:pt x="0" y="720644"/>
                      </a:cubicBezTo>
                      <a:close/>
                    </a:path>
                  </a:pathLst>
                </a:custGeom>
                <a:solidFill>
                  <a:schemeClr val="accent4">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422" tIns="217422" rIns="217422" bIns="217422" numCol="1" spcCol="1270" anchor="ctr" anchorCtr="0">
                  <a:noAutofit/>
                </a:bodyPr>
                <a:lstStyle/>
                <a:p>
                  <a:pPr marL="0" lvl="0" indent="0" algn="ctr" defTabSz="444500">
                    <a:lnSpc>
                      <a:spcPct val="90000"/>
                    </a:lnSpc>
                    <a:spcBef>
                      <a:spcPct val="0"/>
                    </a:spcBef>
                    <a:spcAft>
                      <a:spcPct val="35000"/>
                    </a:spcAft>
                    <a:buNone/>
                  </a:pPr>
                  <a:r>
                    <a:rPr lang="en-US" sz="1600" b="1" kern="1200" dirty="0"/>
                    <a:t>Poor Personal Hygiene</a:t>
                  </a:r>
                </a:p>
              </p:txBody>
            </p:sp>
            <p:sp>
              <p:nvSpPr>
                <p:cNvPr id="76" name="Freeform: Shape 75">
                  <a:extLst>
                    <a:ext uri="{FF2B5EF4-FFF2-40B4-BE49-F238E27FC236}">
                      <a16:creationId xmlns:a16="http://schemas.microsoft.com/office/drawing/2014/main" id="{385FAB82-BE10-3304-5340-477076C72C10}"/>
                    </a:ext>
                  </a:extLst>
                </p:cNvPr>
                <p:cNvSpPr/>
                <p:nvPr/>
              </p:nvSpPr>
              <p:spPr>
                <a:xfrm rot="22680000">
                  <a:off x="7158856" y="3292444"/>
                  <a:ext cx="435721" cy="42033"/>
                </a:xfrm>
                <a:custGeom>
                  <a:avLst/>
                  <a:gdLst>
                    <a:gd name="connsiteX0" fmla="*/ 0 w 435721"/>
                    <a:gd name="connsiteY0" fmla="*/ 21016 h 42032"/>
                    <a:gd name="connsiteX1" fmla="*/ 435721 w 435721"/>
                    <a:gd name="connsiteY1" fmla="*/ 21016 h 42032"/>
                  </a:gdLst>
                  <a:ahLst/>
                  <a:cxnLst>
                    <a:cxn ang="0">
                      <a:pos x="connsiteX0" y="connsiteY0"/>
                    </a:cxn>
                    <a:cxn ang="0">
                      <a:pos x="connsiteX1" y="connsiteY1"/>
                    </a:cxn>
                  </a:cxnLst>
                  <a:rect l="l" t="t" r="r" b="b"/>
                  <a:pathLst>
                    <a:path w="435721" h="42032">
                      <a:moveTo>
                        <a:pt x="435721" y="21016"/>
                      </a:moveTo>
                      <a:lnTo>
                        <a:pt x="0" y="2101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19667" tIns="10124" rIns="219667" bIns="10122"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77" name="Freeform: Shape 76">
                  <a:extLst>
                    <a:ext uri="{FF2B5EF4-FFF2-40B4-BE49-F238E27FC236}">
                      <a16:creationId xmlns:a16="http://schemas.microsoft.com/office/drawing/2014/main" id="{65D8A630-9CD1-F3E2-284A-B9759F8433E3}"/>
                    </a:ext>
                  </a:extLst>
                </p:cNvPr>
                <p:cNvSpPr/>
                <p:nvPr/>
              </p:nvSpPr>
              <p:spPr>
                <a:xfrm>
                  <a:off x="5763501" y="2302804"/>
                  <a:ext cx="1441288" cy="1441288"/>
                </a:xfrm>
                <a:custGeom>
                  <a:avLst/>
                  <a:gdLst>
                    <a:gd name="connsiteX0" fmla="*/ 0 w 1441288"/>
                    <a:gd name="connsiteY0" fmla="*/ 720644 h 1441288"/>
                    <a:gd name="connsiteX1" fmla="*/ 720644 w 1441288"/>
                    <a:gd name="connsiteY1" fmla="*/ 0 h 1441288"/>
                    <a:gd name="connsiteX2" fmla="*/ 1441288 w 1441288"/>
                    <a:gd name="connsiteY2" fmla="*/ 720644 h 1441288"/>
                    <a:gd name="connsiteX3" fmla="*/ 720644 w 1441288"/>
                    <a:gd name="connsiteY3" fmla="*/ 1441288 h 1441288"/>
                    <a:gd name="connsiteX4" fmla="*/ 0 w 1441288"/>
                    <a:gd name="connsiteY4" fmla="*/ 720644 h 144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288" h="1441288">
                      <a:moveTo>
                        <a:pt x="0" y="720644"/>
                      </a:moveTo>
                      <a:cubicBezTo>
                        <a:pt x="0" y="322643"/>
                        <a:pt x="322643" y="0"/>
                        <a:pt x="720644" y="0"/>
                      </a:cubicBezTo>
                      <a:cubicBezTo>
                        <a:pt x="1118645" y="0"/>
                        <a:pt x="1441288" y="322643"/>
                        <a:pt x="1441288" y="720644"/>
                      </a:cubicBezTo>
                      <a:cubicBezTo>
                        <a:pt x="1441288" y="1118645"/>
                        <a:pt x="1118645" y="1441288"/>
                        <a:pt x="720644" y="1441288"/>
                      </a:cubicBezTo>
                      <a:cubicBezTo>
                        <a:pt x="322643" y="1441288"/>
                        <a:pt x="0" y="1118645"/>
                        <a:pt x="0" y="720644"/>
                      </a:cubicBezTo>
                      <a:close/>
                    </a:path>
                  </a:pathLst>
                </a:custGeom>
                <a:solidFill>
                  <a:schemeClr val="accent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422" tIns="217422" rIns="217422" bIns="217422" numCol="1" spcCol="1270" anchor="ctr" anchorCtr="0">
                  <a:noAutofit/>
                </a:bodyPr>
                <a:lstStyle/>
                <a:p>
                  <a:pPr marL="0" lvl="0" indent="0" algn="ctr" defTabSz="444500">
                    <a:lnSpc>
                      <a:spcPct val="90000"/>
                    </a:lnSpc>
                    <a:spcBef>
                      <a:spcPct val="0"/>
                    </a:spcBef>
                    <a:spcAft>
                      <a:spcPct val="35000"/>
                    </a:spcAft>
                    <a:buNone/>
                  </a:pPr>
                  <a:r>
                    <a:rPr lang="en-US" sz="1200" b="1" kern="1200" dirty="0"/>
                    <a:t>Dirty/ Contaminated Equipment</a:t>
                  </a:r>
                </a:p>
              </p:txBody>
            </p:sp>
          </p:grpSp>
          <p:sp>
            <p:nvSpPr>
              <p:cNvPr id="9" name="Freeform: Shape 8">
                <a:extLst>
                  <a:ext uri="{FF2B5EF4-FFF2-40B4-BE49-F238E27FC236}">
                    <a16:creationId xmlns:a16="http://schemas.microsoft.com/office/drawing/2014/main" id="{9777D19A-2513-2E8C-36CD-60E7C7CB94C7}"/>
                  </a:ext>
                </a:extLst>
              </p:cNvPr>
              <p:cNvSpPr/>
              <p:nvPr/>
            </p:nvSpPr>
            <p:spPr>
              <a:xfrm rot="1724218">
                <a:off x="10037701" y="5436251"/>
                <a:ext cx="435721" cy="42033"/>
              </a:xfrm>
              <a:custGeom>
                <a:avLst/>
                <a:gdLst>
                  <a:gd name="connsiteX0" fmla="*/ 0 w 435721"/>
                  <a:gd name="connsiteY0" fmla="*/ 21016 h 42032"/>
                  <a:gd name="connsiteX1" fmla="*/ 435721 w 435721"/>
                  <a:gd name="connsiteY1" fmla="*/ 21016 h 42032"/>
                </a:gdLst>
                <a:ahLst/>
                <a:cxnLst>
                  <a:cxn ang="0">
                    <a:pos x="connsiteX0" y="connsiteY0"/>
                  </a:cxn>
                  <a:cxn ang="0">
                    <a:pos x="connsiteX1" y="connsiteY1"/>
                  </a:cxn>
                </a:cxnLst>
                <a:rect l="l" t="t" r="r" b="b"/>
                <a:pathLst>
                  <a:path w="435721" h="42032">
                    <a:moveTo>
                      <a:pt x="435721" y="21016"/>
                    </a:moveTo>
                    <a:lnTo>
                      <a:pt x="0" y="2101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19667" tIns="10124" rIns="219667" bIns="10122"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0" name="Freeform: Shape 9">
                <a:extLst>
                  <a:ext uri="{FF2B5EF4-FFF2-40B4-BE49-F238E27FC236}">
                    <a16:creationId xmlns:a16="http://schemas.microsoft.com/office/drawing/2014/main" id="{1FE9B4BC-2B5A-F571-75FB-15B411C1476A}"/>
                  </a:ext>
                </a:extLst>
              </p:cNvPr>
              <p:cNvSpPr/>
              <p:nvPr/>
            </p:nvSpPr>
            <p:spPr>
              <a:xfrm>
                <a:off x="10352234" y="5272766"/>
                <a:ext cx="1073756" cy="700086"/>
              </a:xfrm>
              <a:custGeom>
                <a:avLst/>
                <a:gdLst>
                  <a:gd name="connsiteX0" fmla="*/ 0 w 1441288"/>
                  <a:gd name="connsiteY0" fmla="*/ 720644 h 1441288"/>
                  <a:gd name="connsiteX1" fmla="*/ 720644 w 1441288"/>
                  <a:gd name="connsiteY1" fmla="*/ 0 h 1441288"/>
                  <a:gd name="connsiteX2" fmla="*/ 1441288 w 1441288"/>
                  <a:gd name="connsiteY2" fmla="*/ 720644 h 1441288"/>
                  <a:gd name="connsiteX3" fmla="*/ 720644 w 1441288"/>
                  <a:gd name="connsiteY3" fmla="*/ 1441288 h 1441288"/>
                  <a:gd name="connsiteX4" fmla="*/ 0 w 1441288"/>
                  <a:gd name="connsiteY4" fmla="*/ 720644 h 144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288" h="1441288">
                    <a:moveTo>
                      <a:pt x="0" y="720644"/>
                    </a:moveTo>
                    <a:cubicBezTo>
                      <a:pt x="0" y="322643"/>
                      <a:pt x="322643" y="0"/>
                      <a:pt x="720644" y="0"/>
                    </a:cubicBezTo>
                    <a:cubicBezTo>
                      <a:pt x="1118645" y="0"/>
                      <a:pt x="1441288" y="322643"/>
                      <a:pt x="1441288" y="720644"/>
                    </a:cubicBezTo>
                    <a:cubicBezTo>
                      <a:pt x="1441288" y="1118645"/>
                      <a:pt x="1118645" y="1441288"/>
                      <a:pt x="720644" y="1441288"/>
                    </a:cubicBezTo>
                    <a:cubicBezTo>
                      <a:pt x="322643" y="1441288"/>
                      <a:pt x="0" y="1118645"/>
                      <a:pt x="0" y="720644"/>
                    </a:cubicBezTo>
                    <a:close/>
                  </a:path>
                </a:pathLst>
              </a:custGeom>
              <a:solidFill>
                <a:schemeClr val="accent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422" tIns="217422" rIns="217422" bIns="217422" numCol="1" spcCol="1270" anchor="ctr" anchorCtr="0">
                <a:noAutofit/>
              </a:bodyPr>
              <a:lstStyle/>
              <a:p>
                <a:pPr marL="0" lvl="1" algn="ctr" defTabSz="355600">
                  <a:lnSpc>
                    <a:spcPct val="90000"/>
                  </a:lnSpc>
                  <a:spcBef>
                    <a:spcPct val="0"/>
                  </a:spcBef>
                  <a:spcAft>
                    <a:spcPct val="15000"/>
                  </a:spcAft>
                </a:pPr>
                <a:r>
                  <a:rPr lang="en-US" sz="1200" b="1" kern="1200" dirty="0">
                    <a:solidFill>
                      <a:schemeClr val="tx1"/>
                    </a:solidFill>
                  </a:rPr>
                  <a:t>Chemical Storage</a:t>
                </a:r>
                <a:endParaRPr lang="en-US" sz="800" b="1" kern="1200" dirty="0">
                  <a:solidFill>
                    <a:schemeClr val="tx1"/>
                  </a:solidFill>
                </a:endParaRPr>
              </a:p>
            </p:txBody>
          </p:sp>
          <p:sp>
            <p:nvSpPr>
              <p:cNvPr id="11" name="Freeform: Shape 10">
                <a:extLst>
                  <a:ext uri="{FF2B5EF4-FFF2-40B4-BE49-F238E27FC236}">
                    <a16:creationId xmlns:a16="http://schemas.microsoft.com/office/drawing/2014/main" id="{FFA628A8-69A9-DB89-C6B6-9000D21DDF0B}"/>
                  </a:ext>
                </a:extLst>
              </p:cNvPr>
              <p:cNvSpPr/>
              <p:nvPr/>
            </p:nvSpPr>
            <p:spPr>
              <a:xfrm rot="3506134">
                <a:off x="5996720" y="2136894"/>
                <a:ext cx="435721" cy="42033"/>
              </a:xfrm>
              <a:custGeom>
                <a:avLst/>
                <a:gdLst>
                  <a:gd name="connsiteX0" fmla="*/ 0 w 435721"/>
                  <a:gd name="connsiteY0" fmla="*/ 21016 h 42032"/>
                  <a:gd name="connsiteX1" fmla="*/ 435721 w 435721"/>
                  <a:gd name="connsiteY1" fmla="*/ 21016 h 42032"/>
                </a:gdLst>
                <a:ahLst/>
                <a:cxnLst>
                  <a:cxn ang="0">
                    <a:pos x="connsiteX0" y="connsiteY0"/>
                  </a:cxn>
                  <a:cxn ang="0">
                    <a:pos x="connsiteX1" y="connsiteY1"/>
                  </a:cxn>
                </a:cxnLst>
                <a:rect l="l" t="t" r="r" b="b"/>
                <a:pathLst>
                  <a:path w="435721" h="42032">
                    <a:moveTo>
                      <a:pt x="435721" y="21016"/>
                    </a:moveTo>
                    <a:lnTo>
                      <a:pt x="0" y="2101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19667" tIns="10124" rIns="219667" bIns="10122"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2" name="Freeform: Shape 11">
                <a:extLst>
                  <a:ext uri="{FF2B5EF4-FFF2-40B4-BE49-F238E27FC236}">
                    <a16:creationId xmlns:a16="http://schemas.microsoft.com/office/drawing/2014/main" id="{DE3F83B6-44AC-6EBD-F707-3B3F0284BDA3}"/>
                  </a:ext>
                </a:extLst>
              </p:cNvPr>
              <p:cNvSpPr/>
              <p:nvPr/>
            </p:nvSpPr>
            <p:spPr>
              <a:xfrm>
                <a:off x="5529694" y="1188229"/>
                <a:ext cx="996730" cy="834124"/>
              </a:xfrm>
              <a:custGeom>
                <a:avLst/>
                <a:gdLst>
                  <a:gd name="connsiteX0" fmla="*/ 0 w 1441288"/>
                  <a:gd name="connsiteY0" fmla="*/ 720644 h 1441288"/>
                  <a:gd name="connsiteX1" fmla="*/ 720644 w 1441288"/>
                  <a:gd name="connsiteY1" fmla="*/ 0 h 1441288"/>
                  <a:gd name="connsiteX2" fmla="*/ 1441288 w 1441288"/>
                  <a:gd name="connsiteY2" fmla="*/ 720644 h 1441288"/>
                  <a:gd name="connsiteX3" fmla="*/ 720644 w 1441288"/>
                  <a:gd name="connsiteY3" fmla="*/ 1441288 h 1441288"/>
                  <a:gd name="connsiteX4" fmla="*/ 0 w 1441288"/>
                  <a:gd name="connsiteY4" fmla="*/ 720644 h 144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288" h="1441288">
                    <a:moveTo>
                      <a:pt x="0" y="720644"/>
                    </a:moveTo>
                    <a:cubicBezTo>
                      <a:pt x="0" y="322643"/>
                      <a:pt x="322643" y="0"/>
                      <a:pt x="720644" y="0"/>
                    </a:cubicBezTo>
                    <a:cubicBezTo>
                      <a:pt x="1118645" y="0"/>
                      <a:pt x="1441288" y="322643"/>
                      <a:pt x="1441288" y="720644"/>
                    </a:cubicBezTo>
                    <a:cubicBezTo>
                      <a:pt x="1441288" y="1118645"/>
                      <a:pt x="1118645" y="1441288"/>
                      <a:pt x="720644" y="1441288"/>
                    </a:cubicBezTo>
                    <a:cubicBezTo>
                      <a:pt x="322643" y="1441288"/>
                      <a:pt x="0" y="1118645"/>
                      <a:pt x="0" y="720644"/>
                    </a:cubicBez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422" tIns="217422" rIns="217422" bIns="217422" numCol="1" spcCol="1270" anchor="ctr" anchorCtr="0">
                <a:noAutofit/>
              </a:bodyPr>
              <a:lstStyle/>
              <a:p>
                <a:pPr marL="0" lvl="1" algn="ctr" defTabSz="355600">
                  <a:lnSpc>
                    <a:spcPct val="90000"/>
                  </a:lnSpc>
                  <a:spcBef>
                    <a:spcPct val="0"/>
                  </a:spcBef>
                  <a:spcAft>
                    <a:spcPct val="15000"/>
                  </a:spcAft>
                </a:pPr>
                <a:r>
                  <a:rPr lang="en-US" sz="1100" b="1" kern="1200" dirty="0">
                    <a:solidFill>
                      <a:schemeClr val="tx1"/>
                    </a:solidFill>
                  </a:rPr>
                  <a:t>Sanitizing Food Contact Surfaces</a:t>
                </a:r>
              </a:p>
            </p:txBody>
          </p:sp>
          <p:sp>
            <p:nvSpPr>
              <p:cNvPr id="13" name="Freeform: Shape 12">
                <a:extLst>
                  <a:ext uri="{FF2B5EF4-FFF2-40B4-BE49-F238E27FC236}">
                    <a16:creationId xmlns:a16="http://schemas.microsoft.com/office/drawing/2014/main" id="{5FAD0314-00FF-9550-4231-B77ADB71D2A3}"/>
                  </a:ext>
                </a:extLst>
              </p:cNvPr>
              <p:cNvSpPr/>
              <p:nvPr/>
            </p:nvSpPr>
            <p:spPr>
              <a:xfrm rot="14115130" flipV="1">
                <a:off x="7519038" y="4460997"/>
                <a:ext cx="435721" cy="2747048"/>
              </a:xfrm>
              <a:custGeom>
                <a:avLst/>
                <a:gdLst>
                  <a:gd name="connsiteX0" fmla="*/ 0 w 435721"/>
                  <a:gd name="connsiteY0" fmla="*/ 21016 h 42032"/>
                  <a:gd name="connsiteX1" fmla="*/ 435721 w 435721"/>
                  <a:gd name="connsiteY1" fmla="*/ 21016 h 42032"/>
                </a:gdLst>
                <a:ahLst/>
                <a:cxnLst>
                  <a:cxn ang="0">
                    <a:pos x="connsiteX0" y="connsiteY0"/>
                  </a:cxn>
                  <a:cxn ang="0">
                    <a:pos x="connsiteX1" y="connsiteY1"/>
                  </a:cxn>
                </a:cxnLst>
                <a:rect l="l" t="t" r="r" b="b"/>
                <a:pathLst>
                  <a:path w="435721" h="42032">
                    <a:moveTo>
                      <a:pt x="435721" y="21016"/>
                    </a:moveTo>
                    <a:lnTo>
                      <a:pt x="0" y="2101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19667" tIns="10124" rIns="219667" bIns="10122"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50" name="Freeform: Shape 49">
                <a:extLst>
                  <a:ext uri="{FF2B5EF4-FFF2-40B4-BE49-F238E27FC236}">
                    <a16:creationId xmlns:a16="http://schemas.microsoft.com/office/drawing/2014/main" id="{BA1E56EE-B6F3-C4C2-A99F-A871248D162B}"/>
                  </a:ext>
                </a:extLst>
              </p:cNvPr>
              <p:cNvSpPr/>
              <p:nvPr/>
            </p:nvSpPr>
            <p:spPr>
              <a:xfrm rot="20369127">
                <a:off x="6243832" y="5680284"/>
                <a:ext cx="435721" cy="42033"/>
              </a:xfrm>
              <a:custGeom>
                <a:avLst/>
                <a:gdLst>
                  <a:gd name="connsiteX0" fmla="*/ 0 w 435721"/>
                  <a:gd name="connsiteY0" fmla="*/ 21016 h 42032"/>
                  <a:gd name="connsiteX1" fmla="*/ 435721 w 435721"/>
                  <a:gd name="connsiteY1" fmla="*/ 21016 h 42032"/>
                </a:gdLst>
                <a:ahLst/>
                <a:cxnLst>
                  <a:cxn ang="0">
                    <a:pos x="connsiteX0" y="connsiteY0"/>
                  </a:cxn>
                  <a:cxn ang="0">
                    <a:pos x="connsiteX1" y="connsiteY1"/>
                  </a:cxn>
                </a:cxnLst>
                <a:rect l="l" t="t" r="r" b="b"/>
                <a:pathLst>
                  <a:path w="435721" h="42032">
                    <a:moveTo>
                      <a:pt x="435721" y="21016"/>
                    </a:moveTo>
                    <a:lnTo>
                      <a:pt x="0" y="2101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19667" tIns="10124" rIns="219667" bIns="10122"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51" name="Freeform: Shape 50">
                <a:extLst>
                  <a:ext uri="{FF2B5EF4-FFF2-40B4-BE49-F238E27FC236}">
                    <a16:creationId xmlns:a16="http://schemas.microsoft.com/office/drawing/2014/main" id="{019A0FF4-E18D-419B-D40A-297224B18AC5}"/>
                  </a:ext>
                </a:extLst>
              </p:cNvPr>
              <p:cNvSpPr/>
              <p:nvPr/>
            </p:nvSpPr>
            <p:spPr>
              <a:xfrm>
                <a:off x="5142517" y="5582339"/>
                <a:ext cx="1239994" cy="834124"/>
              </a:xfrm>
              <a:custGeom>
                <a:avLst/>
                <a:gdLst>
                  <a:gd name="connsiteX0" fmla="*/ 0 w 1441288"/>
                  <a:gd name="connsiteY0" fmla="*/ 720644 h 1441288"/>
                  <a:gd name="connsiteX1" fmla="*/ 720644 w 1441288"/>
                  <a:gd name="connsiteY1" fmla="*/ 0 h 1441288"/>
                  <a:gd name="connsiteX2" fmla="*/ 1441288 w 1441288"/>
                  <a:gd name="connsiteY2" fmla="*/ 720644 h 1441288"/>
                  <a:gd name="connsiteX3" fmla="*/ 720644 w 1441288"/>
                  <a:gd name="connsiteY3" fmla="*/ 1441288 h 1441288"/>
                  <a:gd name="connsiteX4" fmla="*/ 0 w 1441288"/>
                  <a:gd name="connsiteY4" fmla="*/ 720644 h 144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288" h="1441288">
                    <a:moveTo>
                      <a:pt x="0" y="720644"/>
                    </a:moveTo>
                    <a:cubicBezTo>
                      <a:pt x="0" y="322643"/>
                      <a:pt x="322643" y="0"/>
                      <a:pt x="720644" y="0"/>
                    </a:cubicBezTo>
                    <a:cubicBezTo>
                      <a:pt x="1118645" y="0"/>
                      <a:pt x="1441288" y="322643"/>
                      <a:pt x="1441288" y="720644"/>
                    </a:cubicBezTo>
                    <a:cubicBezTo>
                      <a:pt x="1441288" y="1118645"/>
                      <a:pt x="1118645" y="1441288"/>
                      <a:pt x="720644" y="1441288"/>
                    </a:cubicBezTo>
                    <a:cubicBezTo>
                      <a:pt x="322643" y="1441288"/>
                      <a:pt x="0" y="1118645"/>
                      <a:pt x="0" y="720644"/>
                    </a:cubicBezTo>
                    <a:close/>
                  </a:path>
                </a:pathLst>
              </a:custGeom>
              <a:solidFill>
                <a:schemeClr val="accent4">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422" tIns="217422" rIns="217422" bIns="217422" numCol="1" spcCol="1270" anchor="ctr" anchorCtr="0">
                <a:noAutofit/>
              </a:bodyPr>
              <a:lstStyle/>
              <a:p>
                <a:pPr marL="0" lvl="1" algn="ctr" defTabSz="355600">
                  <a:lnSpc>
                    <a:spcPct val="90000"/>
                  </a:lnSpc>
                  <a:spcBef>
                    <a:spcPct val="0"/>
                  </a:spcBef>
                  <a:spcAft>
                    <a:spcPct val="15000"/>
                  </a:spcAft>
                </a:pPr>
                <a:r>
                  <a:rPr lang="en-US" sz="1100" b="1" kern="1200" dirty="0">
                    <a:solidFill>
                      <a:schemeClr val="tx1"/>
                    </a:solidFill>
                  </a:rPr>
                  <a:t>Improper</a:t>
                </a:r>
              </a:p>
              <a:p>
                <a:pPr marL="0" lvl="1" algn="ctr" defTabSz="355600">
                  <a:lnSpc>
                    <a:spcPct val="90000"/>
                  </a:lnSpc>
                  <a:spcBef>
                    <a:spcPct val="0"/>
                  </a:spcBef>
                  <a:spcAft>
                    <a:spcPct val="15000"/>
                  </a:spcAft>
                </a:pPr>
                <a:r>
                  <a:rPr lang="en-US" sz="1100" b="1" kern="1200" dirty="0">
                    <a:solidFill>
                      <a:schemeClr val="tx1"/>
                    </a:solidFill>
                  </a:rPr>
                  <a:t>Handwashing</a:t>
                </a:r>
              </a:p>
            </p:txBody>
          </p:sp>
          <p:sp>
            <p:nvSpPr>
              <p:cNvPr id="52" name="Freeform: Shape 51">
                <a:extLst>
                  <a:ext uri="{FF2B5EF4-FFF2-40B4-BE49-F238E27FC236}">
                    <a16:creationId xmlns:a16="http://schemas.microsoft.com/office/drawing/2014/main" id="{0EEFE33F-8CF1-6248-5225-5D7AD4DE8CA5}"/>
                  </a:ext>
                </a:extLst>
              </p:cNvPr>
              <p:cNvSpPr/>
              <p:nvPr/>
            </p:nvSpPr>
            <p:spPr>
              <a:xfrm rot="1080000">
                <a:off x="6210414" y="4554080"/>
                <a:ext cx="435721" cy="42033"/>
              </a:xfrm>
              <a:custGeom>
                <a:avLst/>
                <a:gdLst>
                  <a:gd name="connsiteX0" fmla="*/ 0 w 435721"/>
                  <a:gd name="connsiteY0" fmla="*/ 21016 h 42032"/>
                  <a:gd name="connsiteX1" fmla="*/ 435721 w 435721"/>
                  <a:gd name="connsiteY1" fmla="*/ 21016 h 42032"/>
                </a:gdLst>
                <a:ahLst/>
                <a:cxnLst>
                  <a:cxn ang="0">
                    <a:pos x="connsiteX0" y="connsiteY0"/>
                  </a:cxn>
                  <a:cxn ang="0">
                    <a:pos x="connsiteX1" y="connsiteY1"/>
                  </a:cxn>
                </a:cxnLst>
                <a:rect l="l" t="t" r="r" b="b"/>
                <a:pathLst>
                  <a:path w="435721" h="42032">
                    <a:moveTo>
                      <a:pt x="435721" y="21016"/>
                    </a:moveTo>
                    <a:lnTo>
                      <a:pt x="0" y="2101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19667" tIns="10124" rIns="219667" bIns="10122"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53" name="Freeform: Shape 52">
                <a:extLst>
                  <a:ext uri="{FF2B5EF4-FFF2-40B4-BE49-F238E27FC236}">
                    <a16:creationId xmlns:a16="http://schemas.microsoft.com/office/drawing/2014/main" id="{F7BAC211-668A-8DD5-FCAD-EE7F7B02DE8A}"/>
                  </a:ext>
                </a:extLst>
              </p:cNvPr>
              <p:cNvSpPr/>
              <p:nvPr/>
            </p:nvSpPr>
            <p:spPr>
              <a:xfrm>
                <a:off x="5283959" y="3979561"/>
                <a:ext cx="1030910" cy="834124"/>
              </a:xfrm>
              <a:custGeom>
                <a:avLst/>
                <a:gdLst>
                  <a:gd name="connsiteX0" fmla="*/ 0 w 1441288"/>
                  <a:gd name="connsiteY0" fmla="*/ 720644 h 1441288"/>
                  <a:gd name="connsiteX1" fmla="*/ 720644 w 1441288"/>
                  <a:gd name="connsiteY1" fmla="*/ 0 h 1441288"/>
                  <a:gd name="connsiteX2" fmla="*/ 1441288 w 1441288"/>
                  <a:gd name="connsiteY2" fmla="*/ 720644 h 1441288"/>
                  <a:gd name="connsiteX3" fmla="*/ 720644 w 1441288"/>
                  <a:gd name="connsiteY3" fmla="*/ 1441288 h 1441288"/>
                  <a:gd name="connsiteX4" fmla="*/ 0 w 1441288"/>
                  <a:gd name="connsiteY4" fmla="*/ 720644 h 144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288" h="1441288">
                    <a:moveTo>
                      <a:pt x="0" y="720644"/>
                    </a:moveTo>
                    <a:cubicBezTo>
                      <a:pt x="0" y="322643"/>
                      <a:pt x="322643" y="0"/>
                      <a:pt x="720644" y="0"/>
                    </a:cubicBezTo>
                    <a:cubicBezTo>
                      <a:pt x="1118645" y="0"/>
                      <a:pt x="1441288" y="322643"/>
                      <a:pt x="1441288" y="720644"/>
                    </a:cubicBezTo>
                    <a:cubicBezTo>
                      <a:pt x="1441288" y="1118645"/>
                      <a:pt x="1118645" y="1441288"/>
                      <a:pt x="720644" y="1441288"/>
                    </a:cubicBezTo>
                    <a:cubicBezTo>
                      <a:pt x="322643" y="1441288"/>
                      <a:pt x="0" y="1118645"/>
                      <a:pt x="0" y="720644"/>
                    </a:cubicBezTo>
                    <a:close/>
                  </a:path>
                </a:pathLst>
              </a:custGeom>
              <a:solidFill>
                <a:schemeClr val="accent4">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422" tIns="217422" rIns="217422" bIns="217422" numCol="1" spcCol="1270" anchor="ctr" anchorCtr="0">
                <a:noAutofit/>
              </a:bodyPr>
              <a:lstStyle/>
              <a:p>
                <a:pPr marL="0" lvl="1" algn="ctr" defTabSz="355600">
                  <a:lnSpc>
                    <a:spcPct val="90000"/>
                  </a:lnSpc>
                  <a:spcBef>
                    <a:spcPct val="0"/>
                  </a:spcBef>
                  <a:spcAft>
                    <a:spcPct val="15000"/>
                  </a:spcAft>
                </a:pPr>
                <a:r>
                  <a:rPr lang="en-US" sz="1100" b="1" kern="1200" dirty="0">
                    <a:solidFill>
                      <a:schemeClr val="tx1"/>
                    </a:solidFill>
                  </a:rPr>
                  <a:t>Employee Health</a:t>
                </a:r>
              </a:p>
            </p:txBody>
          </p:sp>
          <p:sp>
            <p:nvSpPr>
              <p:cNvPr id="55" name="Freeform: Shape 54">
                <a:extLst>
                  <a:ext uri="{FF2B5EF4-FFF2-40B4-BE49-F238E27FC236}">
                    <a16:creationId xmlns:a16="http://schemas.microsoft.com/office/drawing/2014/main" id="{6F5BBE1A-EF2A-26D9-A92A-9C444287233F}"/>
                  </a:ext>
                </a:extLst>
              </p:cNvPr>
              <p:cNvSpPr/>
              <p:nvPr/>
            </p:nvSpPr>
            <p:spPr>
              <a:xfrm rot="1443655">
                <a:off x="10557213" y="3591916"/>
                <a:ext cx="435721" cy="42033"/>
              </a:xfrm>
              <a:custGeom>
                <a:avLst/>
                <a:gdLst>
                  <a:gd name="connsiteX0" fmla="*/ 0 w 435721"/>
                  <a:gd name="connsiteY0" fmla="*/ 21016 h 42032"/>
                  <a:gd name="connsiteX1" fmla="*/ 435721 w 435721"/>
                  <a:gd name="connsiteY1" fmla="*/ 21016 h 42032"/>
                </a:gdLst>
                <a:ahLst/>
                <a:cxnLst>
                  <a:cxn ang="0">
                    <a:pos x="connsiteX0" y="connsiteY0"/>
                  </a:cxn>
                  <a:cxn ang="0">
                    <a:pos x="connsiteX1" y="connsiteY1"/>
                  </a:cxn>
                </a:cxnLst>
                <a:rect l="l" t="t" r="r" b="b"/>
                <a:pathLst>
                  <a:path w="435721" h="42032">
                    <a:moveTo>
                      <a:pt x="435721" y="21016"/>
                    </a:moveTo>
                    <a:lnTo>
                      <a:pt x="0" y="2101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19667" tIns="10124" rIns="219667" bIns="10122"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57" name="Freeform: Shape 56">
                <a:extLst>
                  <a:ext uri="{FF2B5EF4-FFF2-40B4-BE49-F238E27FC236}">
                    <a16:creationId xmlns:a16="http://schemas.microsoft.com/office/drawing/2014/main" id="{F2445727-753F-DD88-FA75-6DA08299B603}"/>
                  </a:ext>
                </a:extLst>
              </p:cNvPr>
              <p:cNvSpPr/>
              <p:nvPr/>
            </p:nvSpPr>
            <p:spPr>
              <a:xfrm>
                <a:off x="10962067" y="3340011"/>
                <a:ext cx="996730" cy="834124"/>
              </a:xfrm>
              <a:custGeom>
                <a:avLst/>
                <a:gdLst>
                  <a:gd name="connsiteX0" fmla="*/ 0 w 1441288"/>
                  <a:gd name="connsiteY0" fmla="*/ 720644 h 1441288"/>
                  <a:gd name="connsiteX1" fmla="*/ 720644 w 1441288"/>
                  <a:gd name="connsiteY1" fmla="*/ 0 h 1441288"/>
                  <a:gd name="connsiteX2" fmla="*/ 1441288 w 1441288"/>
                  <a:gd name="connsiteY2" fmla="*/ 720644 h 1441288"/>
                  <a:gd name="connsiteX3" fmla="*/ 720644 w 1441288"/>
                  <a:gd name="connsiteY3" fmla="*/ 1441288 h 1441288"/>
                  <a:gd name="connsiteX4" fmla="*/ 0 w 1441288"/>
                  <a:gd name="connsiteY4" fmla="*/ 720644 h 144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288" h="1441288">
                    <a:moveTo>
                      <a:pt x="0" y="720644"/>
                    </a:moveTo>
                    <a:cubicBezTo>
                      <a:pt x="0" y="322643"/>
                      <a:pt x="322643" y="0"/>
                      <a:pt x="720644" y="0"/>
                    </a:cubicBezTo>
                    <a:cubicBezTo>
                      <a:pt x="1118645" y="0"/>
                      <a:pt x="1441288" y="322643"/>
                      <a:pt x="1441288" y="720644"/>
                    </a:cubicBezTo>
                    <a:cubicBezTo>
                      <a:pt x="1441288" y="1118645"/>
                      <a:pt x="1118645" y="1441288"/>
                      <a:pt x="720644" y="1441288"/>
                    </a:cubicBezTo>
                    <a:cubicBezTo>
                      <a:pt x="322643" y="1441288"/>
                      <a:pt x="0" y="1118645"/>
                      <a:pt x="0" y="720644"/>
                    </a:cubicBez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422" tIns="217422" rIns="217422" bIns="217422" numCol="1" spcCol="1270" anchor="ctr" anchorCtr="0">
                <a:noAutofit/>
              </a:bodyPr>
              <a:lstStyle/>
              <a:p>
                <a:pPr marL="0" lvl="1" algn="ctr" defTabSz="355600">
                  <a:lnSpc>
                    <a:spcPct val="90000"/>
                  </a:lnSpc>
                  <a:spcBef>
                    <a:spcPct val="0"/>
                  </a:spcBef>
                  <a:spcAft>
                    <a:spcPct val="15000"/>
                  </a:spcAft>
                </a:pPr>
                <a:r>
                  <a:rPr lang="en-US" sz="1100" b="1" kern="1200" dirty="0">
                    <a:solidFill>
                      <a:schemeClr val="tx1"/>
                    </a:solidFill>
                  </a:rPr>
                  <a:t>Cold-Holding Foods</a:t>
                </a:r>
              </a:p>
            </p:txBody>
          </p:sp>
          <p:sp>
            <p:nvSpPr>
              <p:cNvPr id="58" name="Freeform: Shape 57">
                <a:extLst>
                  <a:ext uri="{FF2B5EF4-FFF2-40B4-BE49-F238E27FC236}">
                    <a16:creationId xmlns:a16="http://schemas.microsoft.com/office/drawing/2014/main" id="{D9AB7407-EC8F-5CD2-3FE7-70035AA0D3C5}"/>
                  </a:ext>
                </a:extLst>
              </p:cNvPr>
              <p:cNvSpPr/>
              <p:nvPr/>
            </p:nvSpPr>
            <p:spPr>
              <a:xfrm rot="20569043">
                <a:off x="10760368" y="2961155"/>
                <a:ext cx="435721" cy="42033"/>
              </a:xfrm>
              <a:custGeom>
                <a:avLst/>
                <a:gdLst>
                  <a:gd name="connsiteX0" fmla="*/ 0 w 435721"/>
                  <a:gd name="connsiteY0" fmla="*/ 21016 h 42032"/>
                  <a:gd name="connsiteX1" fmla="*/ 435721 w 435721"/>
                  <a:gd name="connsiteY1" fmla="*/ 21016 h 42032"/>
                </a:gdLst>
                <a:ahLst/>
                <a:cxnLst>
                  <a:cxn ang="0">
                    <a:pos x="connsiteX0" y="connsiteY0"/>
                  </a:cxn>
                  <a:cxn ang="0">
                    <a:pos x="connsiteX1" y="connsiteY1"/>
                  </a:cxn>
                </a:cxnLst>
                <a:rect l="l" t="t" r="r" b="b"/>
                <a:pathLst>
                  <a:path w="435721" h="42032">
                    <a:moveTo>
                      <a:pt x="435721" y="21016"/>
                    </a:moveTo>
                    <a:lnTo>
                      <a:pt x="0" y="2101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19667" tIns="10124" rIns="219667" bIns="10122"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59" name="Freeform: Shape 58">
                <a:extLst>
                  <a:ext uri="{FF2B5EF4-FFF2-40B4-BE49-F238E27FC236}">
                    <a16:creationId xmlns:a16="http://schemas.microsoft.com/office/drawing/2014/main" id="{EDBA7887-9F2C-E675-E529-1AB75A0EF255}"/>
                  </a:ext>
                </a:extLst>
              </p:cNvPr>
              <p:cNvSpPr/>
              <p:nvPr/>
            </p:nvSpPr>
            <p:spPr>
              <a:xfrm>
                <a:off x="11098790" y="2351411"/>
                <a:ext cx="996730" cy="834124"/>
              </a:xfrm>
              <a:custGeom>
                <a:avLst/>
                <a:gdLst>
                  <a:gd name="connsiteX0" fmla="*/ 0 w 1441288"/>
                  <a:gd name="connsiteY0" fmla="*/ 720644 h 1441288"/>
                  <a:gd name="connsiteX1" fmla="*/ 720644 w 1441288"/>
                  <a:gd name="connsiteY1" fmla="*/ 0 h 1441288"/>
                  <a:gd name="connsiteX2" fmla="*/ 1441288 w 1441288"/>
                  <a:gd name="connsiteY2" fmla="*/ 720644 h 1441288"/>
                  <a:gd name="connsiteX3" fmla="*/ 720644 w 1441288"/>
                  <a:gd name="connsiteY3" fmla="*/ 1441288 h 1441288"/>
                  <a:gd name="connsiteX4" fmla="*/ 0 w 1441288"/>
                  <a:gd name="connsiteY4" fmla="*/ 720644 h 144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288" h="1441288">
                    <a:moveTo>
                      <a:pt x="0" y="720644"/>
                    </a:moveTo>
                    <a:cubicBezTo>
                      <a:pt x="0" y="322643"/>
                      <a:pt x="322643" y="0"/>
                      <a:pt x="720644" y="0"/>
                    </a:cubicBezTo>
                    <a:cubicBezTo>
                      <a:pt x="1118645" y="0"/>
                      <a:pt x="1441288" y="322643"/>
                      <a:pt x="1441288" y="720644"/>
                    </a:cubicBezTo>
                    <a:cubicBezTo>
                      <a:pt x="1441288" y="1118645"/>
                      <a:pt x="1118645" y="1441288"/>
                      <a:pt x="720644" y="1441288"/>
                    </a:cubicBezTo>
                    <a:cubicBezTo>
                      <a:pt x="322643" y="1441288"/>
                      <a:pt x="0" y="1118645"/>
                      <a:pt x="0" y="720644"/>
                    </a:cubicBez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422" tIns="217422" rIns="217422" bIns="217422" numCol="1" spcCol="1270" anchor="ctr" anchorCtr="0">
                <a:noAutofit/>
              </a:bodyPr>
              <a:lstStyle/>
              <a:p>
                <a:pPr marL="0" lvl="1" algn="ctr" defTabSz="355600">
                  <a:lnSpc>
                    <a:spcPct val="90000"/>
                  </a:lnSpc>
                  <a:spcBef>
                    <a:spcPct val="0"/>
                  </a:spcBef>
                  <a:spcAft>
                    <a:spcPct val="15000"/>
                  </a:spcAft>
                </a:pPr>
                <a:r>
                  <a:rPr lang="en-US" sz="1100" b="1" kern="1200" dirty="0">
                    <a:solidFill>
                      <a:schemeClr val="tx1"/>
                    </a:solidFill>
                  </a:rPr>
                  <a:t>Hot-Holding Foods</a:t>
                </a:r>
              </a:p>
            </p:txBody>
          </p:sp>
          <p:sp>
            <p:nvSpPr>
              <p:cNvPr id="60" name="Freeform: Shape 59">
                <a:extLst>
                  <a:ext uri="{FF2B5EF4-FFF2-40B4-BE49-F238E27FC236}">
                    <a16:creationId xmlns:a16="http://schemas.microsoft.com/office/drawing/2014/main" id="{0DCAF036-34E5-AE20-0FD3-DABEA923D5D0}"/>
                  </a:ext>
                </a:extLst>
              </p:cNvPr>
              <p:cNvSpPr/>
              <p:nvPr/>
            </p:nvSpPr>
            <p:spPr>
              <a:xfrm rot="19646786">
                <a:off x="10454714" y="2326731"/>
                <a:ext cx="435721" cy="42033"/>
              </a:xfrm>
              <a:custGeom>
                <a:avLst/>
                <a:gdLst>
                  <a:gd name="connsiteX0" fmla="*/ 0 w 435721"/>
                  <a:gd name="connsiteY0" fmla="*/ 21016 h 42032"/>
                  <a:gd name="connsiteX1" fmla="*/ 435721 w 435721"/>
                  <a:gd name="connsiteY1" fmla="*/ 21016 h 42032"/>
                </a:gdLst>
                <a:ahLst/>
                <a:cxnLst>
                  <a:cxn ang="0">
                    <a:pos x="connsiteX0" y="connsiteY0"/>
                  </a:cxn>
                  <a:cxn ang="0">
                    <a:pos x="connsiteX1" y="connsiteY1"/>
                  </a:cxn>
                </a:cxnLst>
                <a:rect l="l" t="t" r="r" b="b"/>
                <a:pathLst>
                  <a:path w="435721" h="42032">
                    <a:moveTo>
                      <a:pt x="435721" y="21016"/>
                    </a:moveTo>
                    <a:lnTo>
                      <a:pt x="0" y="2101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19667" tIns="10124" rIns="219667" bIns="10122"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61" name="Freeform: Shape 60">
                <a:extLst>
                  <a:ext uri="{FF2B5EF4-FFF2-40B4-BE49-F238E27FC236}">
                    <a16:creationId xmlns:a16="http://schemas.microsoft.com/office/drawing/2014/main" id="{3C6E714B-9A9D-5636-1810-C0793DB6C361}"/>
                  </a:ext>
                </a:extLst>
              </p:cNvPr>
              <p:cNvSpPr/>
              <p:nvPr/>
            </p:nvSpPr>
            <p:spPr>
              <a:xfrm>
                <a:off x="10623219" y="1466708"/>
                <a:ext cx="996730" cy="834124"/>
              </a:xfrm>
              <a:custGeom>
                <a:avLst/>
                <a:gdLst>
                  <a:gd name="connsiteX0" fmla="*/ 0 w 1441288"/>
                  <a:gd name="connsiteY0" fmla="*/ 720644 h 1441288"/>
                  <a:gd name="connsiteX1" fmla="*/ 720644 w 1441288"/>
                  <a:gd name="connsiteY1" fmla="*/ 0 h 1441288"/>
                  <a:gd name="connsiteX2" fmla="*/ 1441288 w 1441288"/>
                  <a:gd name="connsiteY2" fmla="*/ 720644 h 1441288"/>
                  <a:gd name="connsiteX3" fmla="*/ 720644 w 1441288"/>
                  <a:gd name="connsiteY3" fmla="*/ 1441288 h 1441288"/>
                  <a:gd name="connsiteX4" fmla="*/ 0 w 1441288"/>
                  <a:gd name="connsiteY4" fmla="*/ 720644 h 144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288" h="1441288">
                    <a:moveTo>
                      <a:pt x="0" y="720644"/>
                    </a:moveTo>
                    <a:cubicBezTo>
                      <a:pt x="0" y="322643"/>
                      <a:pt x="322643" y="0"/>
                      <a:pt x="720644" y="0"/>
                    </a:cubicBezTo>
                    <a:cubicBezTo>
                      <a:pt x="1118645" y="0"/>
                      <a:pt x="1441288" y="322643"/>
                      <a:pt x="1441288" y="720644"/>
                    </a:cubicBezTo>
                    <a:cubicBezTo>
                      <a:pt x="1441288" y="1118645"/>
                      <a:pt x="1118645" y="1441288"/>
                      <a:pt x="720644" y="1441288"/>
                    </a:cubicBezTo>
                    <a:cubicBezTo>
                      <a:pt x="322643" y="1441288"/>
                      <a:pt x="0" y="1118645"/>
                      <a:pt x="0" y="720644"/>
                    </a:cubicBez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422" tIns="217422" rIns="217422" bIns="217422" numCol="1" spcCol="1270" anchor="ctr" anchorCtr="0">
                <a:noAutofit/>
              </a:bodyPr>
              <a:lstStyle/>
              <a:p>
                <a:pPr marL="0" lvl="1" algn="ctr" defTabSz="355600">
                  <a:lnSpc>
                    <a:spcPct val="90000"/>
                  </a:lnSpc>
                  <a:spcBef>
                    <a:spcPct val="0"/>
                  </a:spcBef>
                  <a:spcAft>
                    <a:spcPct val="15000"/>
                  </a:spcAft>
                </a:pPr>
                <a:r>
                  <a:rPr lang="en-US" sz="1100" b="1" kern="1200" dirty="0">
                    <a:solidFill>
                      <a:schemeClr val="tx1"/>
                    </a:solidFill>
                  </a:rPr>
                  <a:t>Cooling Foods</a:t>
                </a:r>
              </a:p>
            </p:txBody>
          </p:sp>
          <p:sp>
            <p:nvSpPr>
              <p:cNvPr id="62" name="Freeform: Shape 61">
                <a:extLst>
                  <a:ext uri="{FF2B5EF4-FFF2-40B4-BE49-F238E27FC236}">
                    <a16:creationId xmlns:a16="http://schemas.microsoft.com/office/drawing/2014/main" id="{FFC65EF6-C98A-8306-C383-9CA673615F4D}"/>
                  </a:ext>
                </a:extLst>
              </p:cNvPr>
              <p:cNvSpPr/>
              <p:nvPr/>
            </p:nvSpPr>
            <p:spPr>
              <a:xfrm rot="5207358">
                <a:off x="9869753" y="2053291"/>
                <a:ext cx="435721" cy="42033"/>
              </a:xfrm>
              <a:custGeom>
                <a:avLst/>
                <a:gdLst>
                  <a:gd name="connsiteX0" fmla="*/ 0 w 435721"/>
                  <a:gd name="connsiteY0" fmla="*/ 21016 h 42032"/>
                  <a:gd name="connsiteX1" fmla="*/ 435721 w 435721"/>
                  <a:gd name="connsiteY1" fmla="*/ 21016 h 42032"/>
                </a:gdLst>
                <a:ahLst/>
                <a:cxnLst>
                  <a:cxn ang="0">
                    <a:pos x="connsiteX0" y="connsiteY0"/>
                  </a:cxn>
                  <a:cxn ang="0">
                    <a:pos x="connsiteX1" y="connsiteY1"/>
                  </a:cxn>
                </a:cxnLst>
                <a:rect l="l" t="t" r="r" b="b"/>
                <a:pathLst>
                  <a:path w="435721" h="42032">
                    <a:moveTo>
                      <a:pt x="435721" y="21016"/>
                    </a:moveTo>
                    <a:lnTo>
                      <a:pt x="0" y="2101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19667" tIns="10124" rIns="219667" bIns="10122"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63" name="Freeform: Shape 62">
                <a:extLst>
                  <a:ext uri="{FF2B5EF4-FFF2-40B4-BE49-F238E27FC236}">
                    <a16:creationId xmlns:a16="http://schemas.microsoft.com/office/drawing/2014/main" id="{07E294B7-94BF-EF18-699D-83800DB38579}"/>
                  </a:ext>
                </a:extLst>
              </p:cNvPr>
              <p:cNvSpPr/>
              <p:nvPr/>
            </p:nvSpPr>
            <p:spPr>
              <a:xfrm>
                <a:off x="9561267" y="1066446"/>
                <a:ext cx="1063886" cy="834124"/>
              </a:xfrm>
              <a:custGeom>
                <a:avLst/>
                <a:gdLst>
                  <a:gd name="connsiteX0" fmla="*/ 0 w 1441288"/>
                  <a:gd name="connsiteY0" fmla="*/ 720644 h 1441288"/>
                  <a:gd name="connsiteX1" fmla="*/ 720644 w 1441288"/>
                  <a:gd name="connsiteY1" fmla="*/ 0 h 1441288"/>
                  <a:gd name="connsiteX2" fmla="*/ 1441288 w 1441288"/>
                  <a:gd name="connsiteY2" fmla="*/ 720644 h 1441288"/>
                  <a:gd name="connsiteX3" fmla="*/ 720644 w 1441288"/>
                  <a:gd name="connsiteY3" fmla="*/ 1441288 h 1441288"/>
                  <a:gd name="connsiteX4" fmla="*/ 0 w 1441288"/>
                  <a:gd name="connsiteY4" fmla="*/ 720644 h 144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288" h="1441288">
                    <a:moveTo>
                      <a:pt x="0" y="720644"/>
                    </a:moveTo>
                    <a:cubicBezTo>
                      <a:pt x="0" y="322643"/>
                      <a:pt x="322643" y="0"/>
                      <a:pt x="720644" y="0"/>
                    </a:cubicBezTo>
                    <a:cubicBezTo>
                      <a:pt x="1118645" y="0"/>
                      <a:pt x="1441288" y="322643"/>
                      <a:pt x="1441288" y="720644"/>
                    </a:cubicBezTo>
                    <a:cubicBezTo>
                      <a:pt x="1441288" y="1118645"/>
                      <a:pt x="1118645" y="1441288"/>
                      <a:pt x="720644" y="1441288"/>
                    </a:cubicBezTo>
                    <a:cubicBezTo>
                      <a:pt x="322643" y="1441288"/>
                      <a:pt x="0" y="1118645"/>
                      <a:pt x="0" y="720644"/>
                    </a:cubicBez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422" tIns="217422" rIns="217422" bIns="217422" numCol="1" spcCol="1270" anchor="ctr" anchorCtr="0">
                <a:noAutofit/>
              </a:bodyPr>
              <a:lstStyle/>
              <a:p>
                <a:pPr marL="0" lvl="1" algn="ctr" defTabSz="355600">
                  <a:lnSpc>
                    <a:spcPct val="90000"/>
                  </a:lnSpc>
                  <a:spcBef>
                    <a:spcPct val="0"/>
                  </a:spcBef>
                  <a:spcAft>
                    <a:spcPct val="15000"/>
                  </a:spcAft>
                </a:pPr>
                <a:r>
                  <a:rPr lang="en-US" sz="1100" b="1" kern="1200" dirty="0">
                    <a:solidFill>
                      <a:schemeClr val="tx1"/>
                    </a:solidFill>
                  </a:rPr>
                  <a:t>Reheating Foods</a:t>
                </a:r>
              </a:p>
            </p:txBody>
          </p:sp>
          <p:sp>
            <p:nvSpPr>
              <p:cNvPr id="64" name="Freeform: Shape 63">
                <a:extLst>
                  <a:ext uri="{FF2B5EF4-FFF2-40B4-BE49-F238E27FC236}">
                    <a16:creationId xmlns:a16="http://schemas.microsoft.com/office/drawing/2014/main" id="{1299D766-3C5F-01B6-2FFC-DDAFCE91DA1D}"/>
                  </a:ext>
                </a:extLst>
              </p:cNvPr>
              <p:cNvSpPr/>
              <p:nvPr/>
            </p:nvSpPr>
            <p:spPr>
              <a:xfrm rot="3641973">
                <a:off x="10220331" y="3869249"/>
                <a:ext cx="435721" cy="42033"/>
              </a:xfrm>
              <a:custGeom>
                <a:avLst/>
                <a:gdLst>
                  <a:gd name="connsiteX0" fmla="*/ 0 w 435721"/>
                  <a:gd name="connsiteY0" fmla="*/ 21016 h 42032"/>
                  <a:gd name="connsiteX1" fmla="*/ 435721 w 435721"/>
                  <a:gd name="connsiteY1" fmla="*/ 21016 h 42032"/>
                </a:gdLst>
                <a:ahLst/>
                <a:cxnLst>
                  <a:cxn ang="0">
                    <a:pos x="connsiteX0" y="connsiteY0"/>
                  </a:cxn>
                  <a:cxn ang="0">
                    <a:pos x="connsiteX1" y="connsiteY1"/>
                  </a:cxn>
                </a:cxnLst>
                <a:rect l="l" t="t" r="r" b="b"/>
                <a:pathLst>
                  <a:path w="435721" h="42032">
                    <a:moveTo>
                      <a:pt x="435721" y="21016"/>
                    </a:moveTo>
                    <a:lnTo>
                      <a:pt x="0" y="2101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19667" tIns="10124" rIns="219667" bIns="10122"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65" name="Freeform: Shape 64">
                <a:extLst>
                  <a:ext uri="{FF2B5EF4-FFF2-40B4-BE49-F238E27FC236}">
                    <a16:creationId xmlns:a16="http://schemas.microsoft.com/office/drawing/2014/main" id="{298B4999-A9C2-95F0-32C0-88FB5B4FC409}"/>
                  </a:ext>
                </a:extLst>
              </p:cNvPr>
              <p:cNvSpPr/>
              <p:nvPr/>
            </p:nvSpPr>
            <p:spPr>
              <a:xfrm>
                <a:off x="10195845" y="4038526"/>
                <a:ext cx="996730" cy="834124"/>
              </a:xfrm>
              <a:custGeom>
                <a:avLst/>
                <a:gdLst>
                  <a:gd name="connsiteX0" fmla="*/ 0 w 1441288"/>
                  <a:gd name="connsiteY0" fmla="*/ 720644 h 1441288"/>
                  <a:gd name="connsiteX1" fmla="*/ 720644 w 1441288"/>
                  <a:gd name="connsiteY1" fmla="*/ 0 h 1441288"/>
                  <a:gd name="connsiteX2" fmla="*/ 1441288 w 1441288"/>
                  <a:gd name="connsiteY2" fmla="*/ 720644 h 1441288"/>
                  <a:gd name="connsiteX3" fmla="*/ 720644 w 1441288"/>
                  <a:gd name="connsiteY3" fmla="*/ 1441288 h 1441288"/>
                  <a:gd name="connsiteX4" fmla="*/ 0 w 1441288"/>
                  <a:gd name="connsiteY4" fmla="*/ 720644 h 144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288" h="1441288">
                    <a:moveTo>
                      <a:pt x="0" y="720644"/>
                    </a:moveTo>
                    <a:cubicBezTo>
                      <a:pt x="0" y="322643"/>
                      <a:pt x="322643" y="0"/>
                      <a:pt x="720644" y="0"/>
                    </a:cubicBezTo>
                    <a:cubicBezTo>
                      <a:pt x="1118645" y="0"/>
                      <a:pt x="1441288" y="322643"/>
                      <a:pt x="1441288" y="720644"/>
                    </a:cubicBezTo>
                    <a:cubicBezTo>
                      <a:pt x="1441288" y="1118645"/>
                      <a:pt x="1118645" y="1441288"/>
                      <a:pt x="720644" y="1441288"/>
                    </a:cubicBezTo>
                    <a:cubicBezTo>
                      <a:pt x="322643" y="1441288"/>
                      <a:pt x="0" y="1118645"/>
                      <a:pt x="0" y="720644"/>
                    </a:cubicBez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422" tIns="217422" rIns="217422" bIns="217422" numCol="1" spcCol="1270" anchor="ctr" anchorCtr="0">
                <a:noAutofit/>
              </a:bodyPr>
              <a:lstStyle/>
              <a:p>
                <a:pPr marL="0" lvl="1" algn="ctr" defTabSz="355600">
                  <a:lnSpc>
                    <a:spcPct val="90000"/>
                  </a:lnSpc>
                  <a:spcBef>
                    <a:spcPct val="0"/>
                  </a:spcBef>
                  <a:spcAft>
                    <a:spcPct val="15000"/>
                  </a:spcAft>
                </a:pPr>
                <a:r>
                  <a:rPr lang="en-US" sz="1100" b="1" kern="1200" dirty="0">
                    <a:solidFill>
                      <a:schemeClr val="tx1"/>
                    </a:solidFill>
                  </a:rPr>
                  <a:t>Improper Cooking</a:t>
                </a:r>
              </a:p>
            </p:txBody>
          </p:sp>
          <p:sp>
            <p:nvSpPr>
              <p:cNvPr id="66" name="Freeform: Shape 65">
                <a:extLst>
                  <a:ext uri="{FF2B5EF4-FFF2-40B4-BE49-F238E27FC236}">
                    <a16:creationId xmlns:a16="http://schemas.microsoft.com/office/drawing/2014/main" id="{9197233A-9A19-8677-B069-9C1A333ECF4B}"/>
                  </a:ext>
                </a:extLst>
              </p:cNvPr>
              <p:cNvSpPr/>
              <p:nvPr/>
            </p:nvSpPr>
            <p:spPr>
              <a:xfrm rot="3203588">
                <a:off x="9616456" y="5863685"/>
                <a:ext cx="435721" cy="42033"/>
              </a:xfrm>
              <a:custGeom>
                <a:avLst/>
                <a:gdLst>
                  <a:gd name="connsiteX0" fmla="*/ 0 w 435721"/>
                  <a:gd name="connsiteY0" fmla="*/ 21016 h 42032"/>
                  <a:gd name="connsiteX1" fmla="*/ 435721 w 435721"/>
                  <a:gd name="connsiteY1" fmla="*/ 21016 h 42032"/>
                </a:gdLst>
                <a:ahLst/>
                <a:cxnLst>
                  <a:cxn ang="0">
                    <a:pos x="connsiteX0" y="connsiteY0"/>
                  </a:cxn>
                  <a:cxn ang="0">
                    <a:pos x="connsiteX1" y="connsiteY1"/>
                  </a:cxn>
                </a:cxnLst>
                <a:rect l="l" t="t" r="r" b="b"/>
                <a:pathLst>
                  <a:path w="435721" h="42032">
                    <a:moveTo>
                      <a:pt x="435721" y="21016"/>
                    </a:moveTo>
                    <a:lnTo>
                      <a:pt x="0" y="2101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19667" tIns="10124" rIns="219667" bIns="10122" numCol="1" spcCol="1270" anchor="ctr" anchorCtr="0">
                <a:noAutofit/>
              </a:bodyPr>
              <a:lstStyle/>
              <a:p>
                <a:pPr marL="0" lvl="0" indent="0" algn="ctr" defTabSz="222250">
                  <a:lnSpc>
                    <a:spcPct val="90000"/>
                  </a:lnSpc>
                  <a:spcBef>
                    <a:spcPct val="0"/>
                  </a:spcBef>
                  <a:spcAft>
                    <a:spcPct val="35000"/>
                  </a:spcAft>
                  <a:buNone/>
                </a:pPr>
                <a:endParaRPr lang="en-US" sz="500" kern="1200"/>
              </a:p>
            </p:txBody>
          </p:sp>
        </p:grpSp>
        <p:sp>
          <p:nvSpPr>
            <p:cNvPr id="7" name="Freeform: Shape 6">
              <a:extLst>
                <a:ext uri="{FF2B5EF4-FFF2-40B4-BE49-F238E27FC236}">
                  <a16:creationId xmlns:a16="http://schemas.microsoft.com/office/drawing/2014/main" id="{5F7324C5-F59D-F4E8-998C-D1D32B4FA738}"/>
                </a:ext>
              </a:extLst>
            </p:cNvPr>
            <p:cNvSpPr/>
            <p:nvPr/>
          </p:nvSpPr>
          <p:spPr>
            <a:xfrm>
              <a:off x="9652319" y="6003456"/>
              <a:ext cx="1181862" cy="700086"/>
            </a:xfrm>
            <a:custGeom>
              <a:avLst/>
              <a:gdLst>
                <a:gd name="connsiteX0" fmla="*/ 0 w 1441288"/>
                <a:gd name="connsiteY0" fmla="*/ 720644 h 1441288"/>
                <a:gd name="connsiteX1" fmla="*/ 720644 w 1441288"/>
                <a:gd name="connsiteY1" fmla="*/ 0 h 1441288"/>
                <a:gd name="connsiteX2" fmla="*/ 1441288 w 1441288"/>
                <a:gd name="connsiteY2" fmla="*/ 720644 h 1441288"/>
                <a:gd name="connsiteX3" fmla="*/ 720644 w 1441288"/>
                <a:gd name="connsiteY3" fmla="*/ 1441288 h 1441288"/>
                <a:gd name="connsiteX4" fmla="*/ 0 w 1441288"/>
                <a:gd name="connsiteY4" fmla="*/ 720644 h 144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288" h="1441288">
                  <a:moveTo>
                    <a:pt x="0" y="720644"/>
                  </a:moveTo>
                  <a:cubicBezTo>
                    <a:pt x="0" y="322643"/>
                    <a:pt x="322643" y="0"/>
                    <a:pt x="720644" y="0"/>
                  </a:cubicBezTo>
                  <a:cubicBezTo>
                    <a:pt x="1118645" y="0"/>
                    <a:pt x="1441288" y="322643"/>
                    <a:pt x="1441288" y="720644"/>
                  </a:cubicBezTo>
                  <a:cubicBezTo>
                    <a:pt x="1441288" y="1118645"/>
                    <a:pt x="1118645" y="1441288"/>
                    <a:pt x="720644" y="1441288"/>
                  </a:cubicBezTo>
                  <a:cubicBezTo>
                    <a:pt x="322643" y="1441288"/>
                    <a:pt x="0" y="1118645"/>
                    <a:pt x="0" y="720644"/>
                  </a:cubicBezTo>
                  <a:close/>
                </a:path>
              </a:pathLst>
            </a:custGeom>
            <a:solidFill>
              <a:schemeClr val="accent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422" tIns="217422" rIns="217422" bIns="217422" numCol="1" spcCol="1270" anchor="ctr" anchorCtr="0">
              <a:noAutofit/>
            </a:bodyPr>
            <a:lstStyle/>
            <a:p>
              <a:pPr marL="0" lvl="1" algn="ctr" defTabSz="355600">
                <a:lnSpc>
                  <a:spcPct val="90000"/>
                </a:lnSpc>
                <a:spcBef>
                  <a:spcPct val="0"/>
                </a:spcBef>
                <a:spcAft>
                  <a:spcPct val="15000"/>
                </a:spcAft>
              </a:pPr>
              <a:r>
                <a:rPr lang="en-US" sz="1100" b="1" kern="1200" dirty="0">
                  <a:solidFill>
                    <a:schemeClr val="tx1"/>
                  </a:solidFill>
                </a:rPr>
                <a:t>Refrigerated Storage</a:t>
              </a:r>
            </a:p>
          </p:txBody>
        </p:sp>
      </p:grpSp>
      <p:grpSp>
        <p:nvGrpSpPr>
          <p:cNvPr id="17" name="Group 16">
            <a:extLst>
              <a:ext uri="{FF2B5EF4-FFF2-40B4-BE49-F238E27FC236}">
                <a16:creationId xmlns:a16="http://schemas.microsoft.com/office/drawing/2014/main" id="{33ADADC8-D8DB-0494-A566-EDB306173E9F}"/>
              </a:ext>
            </a:extLst>
          </p:cNvPr>
          <p:cNvGrpSpPr/>
          <p:nvPr/>
        </p:nvGrpSpPr>
        <p:grpSpPr>
          <a:xfrm>
            <a:off x="8477692" y="1217544"/>
            <a:ext cx="1063887" cy="697863"/>
            <a:chOff x="10452398" y="403412"/>
            <a:chExt cx="1060243" cy="774153"/>
          </a:xfrm>
        </p:grpSpPr>
        <p:sp>
          <p:nvSpPr>
            <p:cNvPr id="15" name="Oval 14">
              <a:extLst>
                <a:ext uri="{FF2B5EF4-FFF2-40B4-BE49-F238E27FC236}">
                  <a16:creationId xmlns:a16="http://schemas.microsoft.com/office/drawing/2014/main" id="{5BFD7401-1C37-75E0-97D0-E6558FCD42BD}"/>
                </a:ext>
              </a:extLst>
            </p:cNvPr>
            <p:cNvSpPr/>
            <p:nvPr/>
          </p:nvSpPr>
          <p:spPr>
            <a:xfrm>
              <a:off x="10452398" y="403412"/>
              <a:ext cx="1060243" cy="774153"/>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0CA3BBF-927D-8DA2-5FC1-BC90E70F5EF1}"/>
                </a:ext>
              </a:extLst>
            </p:cNvPr>
            <p:cNvSpPr txBox="1"/>
            <p:nvPr/>
          </p:nvSpPr>
          <p:spPr>
            <a:xfrm>
              <a:off x="10452399" y="518172"/>
              <a:ext cx="1060242" cy="461665"/>
            </a:xfrm>
            <a:prstGeom prst="rect">
              <a:avLst/>
            </a:prstGeom>
            <a:noFill/>
          </p:spPr>
          <p:txBody>
            <a:bodyPr wrap="square" rtlCol="0">
              <a:spAutoFit/>
            </a:bodyPr>
            <a:lstStyle/>
            <a:p>
              <a:pPr algn="ctr"/>
              <a:r>
                <a:rPr lang="en-US" sz="1200" b="1" dirty="0"/>
                <a:t>Proper  </a:t>
              </a:r>
            </a:p>
            <a:p>
              <a:pPr algn="ctr"/>
              <a:r>
                <a:rPr lang="en-US" sz="1200" b="1" dirty="0"/>
                <a:t>Datemarking</a:t>
              </a:r>
            </a:p>
          </p:txBody>
        </p:sp>
      </p:grpSp>
      <p:sp>
        <p:nvSpPr>
          <p:cNvPr id="18" name="Freeform: Shape 17">
            <a:extLst>
              <a:ext uri="{FF2B5EF4-FFF2-40B4-BE49-F238E27FC236}">
                <a16:creationId xmlns:a16="http://schemas.microsoft.com/office/drawing/2014/main" id="{3A93E69F-6432-3D2D-95C1-944E2317401F}"/>
              </a:ext>
            </a:extLst>
          </p:cNvPr>
          <p:cNvSpPr/>
          <p:nvPr/>
        </p:nvSpPr>
        <p:spPr>
          <a:xfrm rot="13884815" flipV="1">
            <a:off x="9326410" y="1897834"/>
            <a:ext cx="298635" cy="45719"/>
          </a:xfrm>
          <a:custGeom>
            <a:avLst/>
            <a:gdLst>
              <a:gd name="connsiteX0" fmla="*/ 0 w 435721"/>
              <a:gd name="connsiteY0" fmla="*/ 21016 h 42032"/>
              <a:gd name="connsiteX1" fmla="*/ 435721 w 435721"/>
              <a:gd name="connsiteY1" fmla="*/ 21016 h 42032"/>
            </a:gdLst>
            <a:ahLst/>
            <a:cxnLst>
              <a:cxn ang="0">
                <a:pos x="connsiteX0" y="connsiteY0"/>
              </a:cxn>
              <a:cxn ang="0">
                <a:pos x="connsiteX1" y="connsiteY1"/>
              </a:cxn>
            </a:cxnLst>
            <a:rect l="l" t="t" r="r" b="b"/>
            <a:pathLst>
              <a:path w="435721" h="42032">
                <a:moveTo>
                  <a:pt x="435721" y="21016"/>
                </a:moveTo>
                <a:lnTo>
                  <a:pt x="0" y="2101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19667" tIns="10124" rIns="219667" bIns="10122" numCol="1" spcCol="1270" anchor="ctr" anchorCtr="0">
            <a:noAutofit/>
          </a:bodyPr>
          <a:lstStyle/>
          <a:p>
            <a:pPr marL="0" lvl="0" indent="0" algn="ctr" defTabSz="222250">
              <a:lnSpc>
                <a:spcPct val="90000"/>
              </a:lnSpc>
              <a:spcBef>
                <a:spcPct val="0"/>
              </a:spcBef>
              <a:spcAft>
                <a:spcPct val="35000"/>
              </a:spcAft>
              <a:buNone/>
            </a:pPr>
            <a:endParaRPr lang="en-US" sz="500" kern="1200"/>
          </a:p>
        </p:txBody>
      </p:sp>
      <p:pic>
        <p:nvPicPr>
          <p:cNvPr id="23" name="Picture 22" descr="A black and white sign with white text&#10;&#10;Description automatically generated">
            <a:extLst>
              <a:ext uri="{FF2B5EF4-FFF2-40B4-BE49-F238E27FC236}">
                <a16:creationId xmlns:a16="http://schemas.microsoft.com/office/drawing/2014/main" id="{2E34408E-F31D-8B1B-1EF2-8A0DE9C5201B}"/>
              </a:ext>
            </a:extLst>
          </p:cNvPr>
          <p:cNvPicPr>
            <a:picLocks noChangeAspect="1"/>
          </p:cNvPicPr>
          <p:nvPr/>
        </p:nvPicPr>
        <p:blipFill rotWithShape="1">
          <a:blip r:embed="rId3">
            <a:extLst>
              <a:ext uri="{28A0092B-C50C-407E-A947-70E740481C1C}">
                <a14:useLocalDpi xmlns:a14="http://schemas.microsoft.com/office/drawing/2010/main" val="0"/>
              </a:ext>
            </a:extLst>
          </a:blip>
          <a:srcRect b="19548"/>
          <a:stretch/>
        </p:blipFill>
        <p:spPr>
          <a:xfrm>
            <a:off x="328304" y="6261670"/>
            <a:ext cx="2004940" cy="532296"/>
          </a:xfrm>
          <a:prstGeom prst="rect">
            <a:avLst/>
          </a:prstGeom>
        </p:spPr>
      </p:pic>
    </p:spTree>
    <p:extLst>
      <p:ext uri="{BB962C8B-B14F-4D97-AF65-F5344CB8AC3E}">
        <p14:creationId xmlns:p14="http://schemas.microsoft.com/office/powerpoint/2010/main" val="1266741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1A088-0754-C237-2174-3610AA3033BF}"/>
              </a:ext>
            </a:extLst>
          </p:cNvPr>
          <p:cNvSpPr>
            <a:spLocks noGrp="1"/>
          </p:cNvSpPr>
          <p:nvPr>
            <p:ph type="title"/>
          </p:nvPr>
        </p:nvSpPr>
        <p:spPr>
          <a:xfrm>
            <a:off x="610431" y="830177"/>
            <a:ext cx="2933803" cy="530225"/>
          </a:xfrm>
        </p:spPr>
        <p:txBody>
          <a:bodyPr>
            <a:noAutofit/>
          </a:bodyPr>
          <a:lstStyle/>
          <a:p>
            <a:pPr algn="ctr"/>
            <a:r>
              <a:rPr lang="en-US" sz="2400" b="1" dirty="0">
                <a:solidFill>
                  <a:srgbClr val="002060"/>
                </a:solidFill>
                <a:latin typeface="Arial" panose="020B0604020202020204" pitchFamily="34" charset="0"/>
                <a:cs typeface="Arial" panose="020B0604020202020204" pitchFamily="34" charset="0"/>
              </a:rPr>
              <a:t>Who should take the AMC course? </a:t>
            </a:r>
          </a:p>
        </p:txBody>
      </p:sp>
      <p:pic>
        <p:nvPicPr>
          <p:cNvPr id="13" name="Content Placeholder 12" descr="Chefs standing in kitchen of restaurant">
            <a:extLst>
              <a:ext uri="{FF2B5EF4-FFF2-40B4-BE49-F238E27FC236}">
                <a16:creationId xmlns:a16="http://schemas.microsoft.com/office/drawing/2014/main" id="{4C6ECFDC-3B3C-8DBA-5BE7-CD0CE3CCD11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56965" y="717019"/>
            <a:ext cx="4290111" cy="3009364"/>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4" name="Text Placeholder 3">
            <a:extLst>
              <a:ext uri="{FF2B5EF4-FFF2-40B4-BE49-F238E27FC236}">
                <a16:creationId xmlns:a16="http://schemas.microsoft.com/office/drawing/2014/main" id="{403AA802-D04A-0760-4651-C024953ADD8B}"/>
              </a:ext>
            </a:extLst>
          </p:cNvPr>
          <p:cNvSpPr>
            <a:spLocks noGrp="1"/>
          </p:cNvSpPr>
          <p:nvPr>
            <p:ph type="body" sz="half" idx="2"/>
          </p:nvPr>
        </p:nvSpPr>
        <p:spPr>
          <a:xfrm>
            <a:off x="451503" y="1430783"/>
            <a:ext cx="3251661" cy="2790771"/>
          </a:xfrm>
        </p:spPr>
        <p:txBody>
          <a:bodyPr/>
          <a:lstStyle/>
          <a:p>
            <a:pPr marL="285750" indent="-285750">
              <a:buFont typeface="Arial" panose="020B0604020202020204" pitchFamily="34" charset="0"/>
              <a:buChar char="•"/>
            </a:pPr>
            <a:r>
              <a:rPr lang="en-US" dirty="0"/>
              <a:t>Managers and persons in charge</a:t>
            </a:r>
          </a:p>
          <a:p>
            <a:pPr marL="742950" lvl="1" indent="-285750">
              <a:buFont typeface="Arial" panose="020B0604020202020204" pitchFamily="34" charset="0"/>
              <a:buChar char="•"/>
            </a:pPr>
            <a:r>
              <a:rPr lang="en-US" dirty="0"/>
              <a:t>must have the ability to cultivate change</a:t>
            </a:r>
          </a:p>
          <a:p>
            <a:pPr marL="285750" indent="-285750">
              <a:buFont typeface="Arial" panose="020B0604020202020204" pitchFamily="34" charset="0"/>
              <a:buChar char="•"/>
            </a:pPr>
            <a:r>
              <a:rPr lang="en-US" dirty="0"/>
              <a:t>The establishment’s Certified Food Protection Managers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grpSp>
        <p:nvGrpSpPr>
          <p:cNvPr id="16" name="Group 15">
            <a:extLst>
              <a:ext uri="{FF2B5EF4-FFF2-40B4-BE49-F238E27FC236}">
                <a16:creationId xmlns:a16="http://schemas.microsoft.com/office/drawing/2014/main" id="{8366B3D0-92C5-0386-0DB5-12C0F5EB31F8}"/>
              </a:ext>
            </a:extLst>
          </p:cNvPr>
          <p:cNvGrpSpPr/>
          <p:nvPr/>
        </p:nvGrpSpPr>
        <p:grpSpPr>
          <a:xfrm>
            <a:off x="7798727" y="754547"/>
            <a:ext cx="4571994" cy="1467154"/>
            <a:chOff x="-1436213" y="2943691"/>
            <a:chExt cx="5201181" cy="1467154"/>
          </a:xfrm>
        </p:grpSpPr>
        <p:sp>
          <p:nvSpPr>
            <p:cNvPr id="6" name="Title 1">
              <a:extLst>
                <a:ext uri="{FF2B5EF4-FFF2-40B4-BE49-F238E27FC236}">
                  <a16:creationId xmlns:a16="http://schemas.microsoft.com/office/drawing/2014/main" id="{09090F5A-DFEA-ED71-FDA7-125B84C9F213}"/>
                </a:ext>
              </a:extLst>
            </p:cNvPr>
            <p:cNvSpPr txBox="1">
              <a:spLocks/>
            </p:cNvSpPr>
            <p:nvPr/>
          </p:nvSpPr>
          <p:spPr>
            <a:xfrm>
              <a:off x="-1436213" y="2943691"/>
              <a:ext cx="5201181" cy="68148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2400" b="1" dirty="0">
                  <a:solidFill>
                    <a:srgbClr val="002060"/>
                  </a:solidFill>
                  <a:latin typeface="Arial" panose="020B0604020202020204" pitchFamily="34" charset="0"/>
                  <a:cs typeface="Arial" panose="020B0604020202020204" pitchFamily="34" charset="0"/>
                </a:rPr>
                <a:t>Who develops AMC documents and resources?</a:t>
              </a:r>
            </a:p>
          </p:txBody>
        </p:sp>
        <p:sp>
          <p:nvSpPr>
            <p:cNvPr id="8" name="Text Placeholder 3">
              <a:extLst>
                <a:ext uri="{FF2B5EF4-FFF2-40B4-BE49-F238E27FC236}">
                  <a16:creationId xmlns:a16="http://schemas.microsoft.com/office/drawing/2014/main" id="{952989D7-357B-0CB2-C607-4045E001BD50}"/>
                </a:ext>
              </a:extLst>
            </p:cNvPr>
            <p:cNvSpPr txBox="1">
              <a:spLocks/>
            </p:cNvSpPr>
            <p:nvPr/>
          </p:nvSpPr>
          <p:spPr>
            <a:xfrm>
              <a:off x="-506669" y="3820909"/>
              <a:ext cx="3342093" cy="58993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t>Key players throughout all levels of establishment staff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grpSp>
      <p:grpSp>
        <p:nvGrpSpPr>
          <p:cNvPr id="21" name="Group 20">
            <a:extLst>
              <a:ext uri="{FF2B5EF4-FFF2-40B4-BE49-F238E27FC236}">
                <a16:creationId xmlns:a16="http://schemas.microsoft.com/office/drawing/2014/main" id="{1B2D3973-BF11-A02A-11C7-D42F8CF795FB}"/>
              </a:ext>
            </a:extLst>
          </p:cNvPr>
          <p:cNvGrpSpPr/>
          <p:nvPr/>
        </p:nvGrpSpPr>
        <p:grpSpPr>
          <a:xfrm>
            <a:off x="4478805" y="4204628"/>
            <a:ext cx="3489158" cy="2018942"/>
            <a:chOff x="870389" y="4707759"/>
            <a:chExt cx="5662772" cy="2018942"/>
          </a:xfrm>
        </p:grpSpPr>
        <p:sp>
          <p:nvSpPr>
            <p:cNvPr id="10" name="Title 1">
              <a:extLst>
                <a:ext uri="{FF2B5EF4-FFF2-40B4-BE49-F238E27FC236}">
                  <a16:creationId xmlns:a16="http://schemas.microsoft.com/office/drawing/2014/main" id="{AA83720C-64CE-54ED-7775-67FCD824FBC2}"/>
                </a:ext>
              </a:extLst>
            </p:cNvPr>
            <p:cNvSpPr txBox="1">
              <a:spLocks/>
            </p:cNvSpPr>
            <p:nvPr/>
          </p:nvSpPr>
          <p:spPr>
            <a:xfrm>
              <a:off x="1420320" y="4707759"/>
              <a:ext cx="4493562" cy="52110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2400" b="1" dirty="0">
                  <a:solidFill>
                    <a:srgbClr val="002060"/>
                  </a:solidFill>
                  <a:latin typeface="Arial" panose="020B0604020202020204" pitchFamily="34" charset="0"/>
                  <a:cs typeface="Arial" panose="020B0604020202020204" pitchFamily="34" charset="0"/>
                </a:rPr>
                <a:t>Who is affected by AMC?</a:t>
              </a:r>
            </a:p>
          </p:txBody>
        </p:sp>
        <p:sp>
          <p:nvSpPr>
            <p:cNvPr id="11" name="Text Placeholder 3">
              <a:extLst>
                <a:ext uri="{FF2B5EF4-FFF2-40B4-BE49-F238E27FC236}">
                  <a16:creationId xmlns:a16="http://schemas.microsoft.com/office/drawing/2014/main" id="{00B18CBE-7528-31CC-08CE-77E12AEF74E3}"/>
                </a:ext>
              </a:extLst>
            </p:cNvPr>
            <p:cNvSpPr txBox="1">
              <a:spLocks/>
            </p:cNvSpPr>
            <p:nvPr/>
          </p:nvSpPr>
          <p:spPr>
            <a:xfrm>
              <a:off x="870389" y="5276446"/>
              <a:ext cx="5662772" cy="14502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t>Restaurant owners and managers</a:t>
              </a:r>
            </a:p>
            <a:p>
              <a:pPr marL="285750" indent="-285750">
                <a:buFont typeface="Arial" panose="020B0604020202020204" pitchFamily="34" charset="0"/>
                <a:buChar char="•"/>
              </a:pPr>
              <a:r>
                <a:rPr lang="en-US" dirty="0"/>
                <a:t>FOH and BOH restaurant staff </a:t>
              </a:r>
            </a:p>
            <a:p>
              <a:pPr marL="285750" indent="-285750">
                <a:buFont typeface="Arial" panose="020B0604020202020204" pitchFamily="34" charset="0"/>
                <a:buChar char="•"/>
              </a:pPr>
              <a:r>
                <a:rPr lang="en-US" dirty="0"/>
                <a:t>Consumers and patrons of local food establishments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grpSp>
      <p:pic>
        <p:nvPicPr>
          <p:cNvPr id="15" name="Picture 14" descr="Staff at a restaurant">
            <a:extLst>
              <a:ext uri="{FF2B5EF4-FFF2-40B4-BE49-F238E27FC236}">
                <a16:creationId xmlns:a16="http://schemas.microsoft.com/office/drawing/2014/main" id="{A6E0B450-B59F-ADE1-2353-770347286E55}"/>
              </a:ext>
            </a:extLst>
          </p:cNvPr>
          <p:cNvPicPr>
            <a:picLocks noChangeAspect="1"/>
          </p:cNvPicPr>
          <p:nvPr/>
        </p:nvPicPr>
        <p:blipFill rotWithShape="1">
          <a:blip r:embed="rId4">
            <a:extLst>
              <a:ext uri="{28A0092B-C50C-407E-A947-70E740481C1C}">
                <a14:useLocalDpi xmlns:a14="http://schemas.microsoft.com/office/drawing/2010/main" val="0"/>
              </a:ext>
            </a:extLst>
          </a:blip>
          <a:srcRect r="18302"/>
          <a:stretch/>
        </p:blipFill>
        <p:spPr>
          <a:xfrm>
            <a:off x="8135036" y="3084207"/>
            <a:ext cx="3899377" cy="2940289"/>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20" name="Picture 19" descr="Person serving pasta at dinner table">
            <a:extLst>
              <a:ext uri="{FF2B5EF4-FFF2-40B4-BE49-F238E27FC236}">
                <a16:creationId xmlns:a16="http://schemas.microsoft.com/office/drawing/2014/main" id="{2656E782-1476-E28D-D06D-1F7EDAC509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576" y="2934322"/>
            <a:ext cx="4186157" cy="2790771"/>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3" name="Picture 2" descr="A blue and white logo&#10;&#10;Description automatically generated">
            <a:extLst>
              <a:ext uri="{FF2B5EF4-FFF2-40B4-BE49-F238E27FC236}">
                <a16:creationId xmlns:a16="http://schemas.microsoft.com/office/drawing/2014/main" id="{19C3CF47-2D93-078F-71FB-FECC185DF4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033" y="6223570"/>
            <a:ext cx="2067767" cy="505510"/>
          </a:xfrm>
          <a:prstGeom prst="rect">
            <a:avLst/>
          </a:prstGeom>
        </p:spPr>
      </p:pic>
    </p:spTree>
    <p:extLst>
      <p:ext uri="{BB962C8B-B14F-4D97-AF65-F5344CB8AC3E}">
        <p14:creationId xmlns:p14="http://schemas.microsoft.com/office/powerpoint/2010/main" val="2766985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Rectangle 5">
            <a:extLst>
              <a:ext uri="{FF2B5EF4-FFF2-40B4-BE49-F238E27FC236}">
                <a16:creationId xmlns:a16="http://schemas.microsoft.com/office/drawing/2014/main" id="{B5987B83-570D-F8ED-6D7B-31DC660E1301}"/>
              </a:ext>
            </a:extLst>
          </p:cNvPr>
          <p:cNvSpPr/>
          <p:nvPr/>
        </p:nvSpPr>
        <p:spPr>
          <a:xfrm>
            <a:off x="1281792" y="0"/>
            <a:ext cx="4802903"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1618980-B797-B860-544D-5416BCC6387E}"/>
              </a:ext>
            </a:extLst>
          </p:cNvPr>
          <p:cNvSpPr/>
          <p:nvPr/>
        </p:nvSpPr>
        <p:spPr>
          <a:xfrm>
            <a:off x="-38202" y="-88900"/>
            <a:ext cx="4802903" cy="6946900"/>
          </a:xfrm>
          <a:prstGeom prst="rect">
            <a:avLst/>
          </a:prstGeom>
          <a:solidFill>
            <a:srgbClr val="2835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52B833-29A7-4733-6A76-41B232F7C40B}"/>
              </a:ext>
            </a:extLst>
          </p:cNvPr>
          <p:cNvSpPr>
            <a:spLocks noGrp="1"/>
          </p:cNvSpPr>
          <p:nvPr>
            <p:ph type="title"/>
          </p:nvPr>
        </p:nvSpPr>
        <p:spPr>
          <a:xfrm>
            <a:off x="640080" y="1243013"/>
            <a:ext cx="3855720" cy="4371974"/>
          </a:xfrm>
        </p:spPr>
        <p:txBody>
          <a:bodyPr>
            <a:normAutofit/>
          </a:bodyPr>
          <a:lstStyle/>
          <a:p>
            <a:r>
              <a:rPr lang="en-US" sz="3600" b="1" dirty="0">
                <a:solidFill>
                  <a:schemeClr val="bg1"/>
                </a:solidFill>
                <a:latin typeface="Arial" panose="020B0604020202020204" pitchFamily="34" charset="0"/>
                <a:cs typeface="Arial" panose="020B0604020202020204" pitchFamily="34" charset="0"/>
              </a:rPr>
              <a:t>Why is Active Managerial Control Important?</a:t>
            </a:r>
          </a:p>
        </p:txBody>
      </p:sp>
      <p:sp>
        <p:nvSpPr>
          <p:cNvPr id="3" name="Content Placeholder 2">
            <a:extLst>
              <a:ext uri="{FF2B5EF4-FFF2-40B4-BE49-F238E27FC236}">
                <a16:creationId xmlns:a16="http://schemas.microsoft.com/office/drawing/2014/main" id="{44F98870-828E-8404-567E-0E2548F8A5DA}"/>
              </a:ext>
            </a:extLst>
          </p:cNvPr>
          <p:cNvSpPr>
            <a:spLocks noGrp="1"/>
          </p:cNvSpPr>
          <p:nvPr>
            <p:ph idx="1"/>
          </p:nvPr>
        </p:nvSpPr>
        <p:spPr>
          <a:xfrm>
            <a:off x="6118823" y="1982698"/>
            <a:ext cx="5221224" cy="5230368"/>
          </a:xfrm>
        </p:spPr>
        <p:txBody>
          <a:bodyPr anchor="ctr">
            <a:normAutofit/>
          </a:bodyPr>
          <a:lstStyle/>
          <a:p>
            <a:pPr marL="0" indent="0">
              <a:buNone/>
            </a:pPr>
            <a:r>
              <a:rPr lang="en-US" sz="2400" dirty="0"/>
              <a:t>What challenges do you face as a manager or owner of a restaurant?</a:t>
            </a:r>
          </a:p>
          <a:p>
            <a:endParaRPr lang="en-US" sz="2400" dirty="0"/>
          </a:p>
          <a:p>
            <a:pPr marL="0" indent="0">
              <a:buNone/>
            </a:pPr>
            <a:r>
              <a:rPr lang="en-US" sz="2400" dirty="0"/>
              <a:t>What Active Managerial Control can do for </a:t>
            </a:r>
            <a:r>
              <a:rPr lang="en-US" sz="2400" b="1" u="sng" dirty="0"/>
              <a:t>YOU</a:t>
            </a:r>
            <a:r>
              <a:rPr lang="en-US" sz="2400" dirty="0"/>
              <a:t>:</a:t>
            </a:r>
          </a:p>
          <a:p>
            <a:pPr marL="0" indent="0">
              <a:buNone/>
            </a:pPr>
            <a:endParaRPr lang="en-US" sz="2400" dirty="0"/>
          </a:p>
          <a:p>
            <a:r>
              <a:rPr lang="en-US" sz="2400" dirty="0"/>
              <a:t>Reduce stress</a:t>
            </a:r>
          </a:p>
          <a:p>
            <a:r>
              <a:rPr lang="en-US" sz="2400" dirty="0"/>
              <a:t>Increase staff confidence in their tasks and employee buy-in</a:t>
            </a:r>
          </a:p>
          <a:p>
            <a:r>
              <a:rPr lang="en-US" sz="2400" dirty="0"/>
              <a:t>Reduce Food Waste </a:t>
            </a:r>
          </a:p>
          <a:p>
            <a:r>
              <a:rPr lang="en-US" sz="2400" dirty="0"/>
              <a:t>Happy customers!</a:t>
            </a:r>
          </a:p>
          <a:p>
            <a:pPr marL="0" indent="0">
              <a:buNone/>
            </a:pPr>
            <a:endParaRPr lang="en-US" sz="1800" dirty="0">
              <a:solidFill>
                <a:schemeClr val="tx2"/>
              </a:solidFill>
            </a:endParaRPr>
          </a:p>
          <a:p>
            <a:pPr marL="0" indent="0">
              <a:buNone/>
            </a:pPr>
            <a:endParaRPr lang="en-US" sz="1800" dirty="0">
              <a:solidFill>
                <a:schemeClr val="tx2"/>
              </a:solidFill>
            </a:endParaRPr>
          </a:p>
          <a:p>
            <a:endParaRPr lang="en-US" sz="1800" dirty="0">
              <a:solidFill>
                <a:schemeClr val="tx2"/>
              </a:solidFill>
            </a:endParaRPr>
          </a:p>
          <a:p>
            <a:endParaRPr lang="en-US" sz="1800" dirty="0">
              <a:solidFill>
                <a:schemeClr val="tx2"/>
              </a:solidFill>
            </a:endParaRPr>
          </a:p>
          <a:p>
            <a:endParaRPr lang="en-US" sz="1800" dirty="0">
              <a:solidFill>
                <a:schemeClr val="tx2"/>
              </a:solidFill>
            </a:endParaRPr>
          </a:p>
        </p:txBody>
      </p:sp>
      <p:pic>
        <p:nvPicPr>
          <p:cNvPr id="5" name="Picture 4" descr="A black and white sign with white text&#10;&#10;Description automatically generated">
            <a:extLst>
              <a:ext uri="{FF2B5EF4-FFF2-40B4-BE49-F238E27FC236}">
                <a16:creationId xmlns:a16="http://schemas.microsoft.com/office/drawing/2014/main" id="{5A1D4EF4-5E62-586E-7577-92C297ACABDF}"/>
              </a:ext>
            </a:extLst>
          </p:cNvPr>
          <p:cNvPicPr>
            <a:picLocks noChangeAspect="1"/>
          </p:cNvPicPr>
          <p:nvPr/>
        </p:nvPicPr>
        <p:blipFill rotWithShape="1">
          <a:blip r:embed="rId3">
            <a:extLst>
              <a:ext uri="{28A0092B-C50C-407E-A947-70E740481C1C}">
                <a14:useLocalDpi xmlns:a14="http://schemas.microsoft.com/office/drawing/2010/main" val="0"/>
              </a:ext>
            </a:extLst>
          </a:blip>
          <a:srcRect b="19548"/>
          <a:stretch/>
        </p:blipFill>
        <p:spPr>
          <a:xfrm>
            <a:off x="328304" y="6261670"/>
            <a:ext cx="2004940" cy="532296"/>
          </a:xfrm>
          <a:prstGeom prst="rect">
            <a:avLst/>
          </a:prstGeom>
        </p:spPr>
      </p:pic>
    </p:spTree>
    <p:extLst>
      <p:ext uri="{BB962C8B-B14F-4D97-AF65-F5344CB8AC3E}">
        <p14:creationId xmlns:p14="http://schemas.microsoft.com/office/powerpoint/2010/main" val="62701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3A89F-6C57-28CA-2FD6-90FAA095043A}"/>
              </a:ext>
            </a:extLst>
          </p:cNvPr>
          <p:cNvSpPr>
            <a:spLocks noGrp="1"/>
          </p:cNvSpPr>
          <p:nvPr>
            <p:ph type="title"/>
          </p:nvPr>
        </p:nvSpPr>
        <p:spPr>
          <a:xfrm>
            <a:off x="838200" y="32947"/>
            <a:ext cx="10515600" cy="746223"/>
          </a:xfrm>
        </p:spPr>
        <p:txBody>
          <a:bodyPr/>
          <a:lstStyle/>
          <a:p>
            <a:pPr algn="ctr"/>
            <a:r>
              <a:rPr lang="en-US" b="1" dirty="0">
                <a:solidFill>
                  <a:srgbClr val="002060"/>
                </a:solidFill>
                <a:latin typeface="Arial" panose="020B0604020202020204" pitchFamily="34" charset="0"/>
                <a:cs typeface="Arial" panose="020B0604020202020204" pitchFamily="34" charset="0"/>
              </a:rPr>
              <a:t>Why is AMC important to the public? </a:t>
            </a:r>
          </a:p>
        </p:txBody>
      </p:sp>
      <p:sp>
        <p:nvSpPr>
          <p:cNvPr id="10" name="Content Placeholder 9">
            <a:extLst>
              <a:ext uri="{FF2B5EF4-FFF2-40B4-BE49-F238E27FC236}">
                <a16:creationId xmlns:a16="http://schemas.microsoft.com/office/drawing/2014/main" id="{DE5066E3-E6BA-D753-06DC-F62E6C1A0EA8}"/>
              </a:ext>
            </a:extLst>
          </p:cNvPr>
          <p:cNvSpPr>
            <a:spLocks noGrp="1"/>
          </p:cNvSpPr>
          <p:nvPr>
            <p:ph idx="1"/>
          </p:nvPr>
        </p:nvSpPr>
        <p:spPr>
          <a:xfrm>
            <a:off x="838199" y="5028835"/>
            <a:ext cx="10515600" cy="873956"/>
          </a:xfrm>
        </p:spPr>
        <p:txBody>
          <a:bodyPr>
            <a:normAutofit/>
          </a:bodyPr>
          <a:lstStyle/>
          <a:p>
            <a:pPr marL="0" indent="0" algn="ctr">
              <a:buNone/>
            </a:pPr>
            <a:r>
              <a:rPr lang="en-US" b="1" dirty="0">
                <a:solidFill>
                  <a:srgbClr val="002060"/>
                </a:solidFill>
              </a:rPr>
              <a:t>AMC supports food safety in your establishment and food safety keeps your patrons healthy!</a:t>
            </a:r>
          </a:p>
        </p:txBody>
      </p:sp>
      <p:pic>
        <p:nvPicPr>
          <p:cNvPr id="4" name="Online Media 3" title="Foodborne Illness Video Testimonials -- Bernadette/Kate Jacobs">
            <a:hlinkClick r:id="rId4"/>
            <a:extLst>
              <a:ext uri="{FF2B5EF4-FFF2-40B4-BE49-F238E27FC236}">
                <a16:creationId xmlns:a16="http://schemas.microsoft.com/office/drawing/2014/main" id="{D9167F1E-66A3-7415-D712-09D44D7580CE}"/>
              </a:ext>
            </a:extLst>
          </p:cNvPr>
          <p:cNvPicPr>
            <a:picLocks noRot="1" noChangeAspect="1"/>
          </p:cNvPicPr>
          <p:nvPr>
            <a:videoFile r:link="rId1"/>
          </p:nvPr>
        </p:nvPicPr>
        <p:blipFill>
          <a:blip r:embed="rId5"/>
          <a:stretch>
            <a:fillRect/>
          </a:stretch>
        </p:blipFill>
        <p:spPr>
          <a:xfrm>
            <a:off x="2608901" y="852525"/>
            <a:ext cx="6974195" cy="3940420"/>
          </a:xfrm>
          <a:prstGeom prst="rect">
            <a:avLst/>
          </a:prstGeom>
        </p:spPr>
      </p:pic>
      <p:pic>
        <p:nvPicPr>
          <p:cNvPr id="3" name="Picture 2" descr="A blue and white logo&#10;&#10;Description automatically generated">
            <a:extLst>
              <a:ext uri="{FF2B5EF4-FFF2-40B4-BE49-F238E27FC236}">
                <a16:creationId xmlns:a16="http://schemas.microsoft.com/office/drawing/2014/main" id="{56B1690C-68D3-7B5D-EB8C-04043C3722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033" y="6223570"/>
            <a:ext cx="2067767" cy="505510"/>
          </a:xfrm>
          <a:prstGeom prst="rect">
            <a:avLst/>
          </a:prstGeom>
        </p:spPr>
      </p:pic>
    </p:spTree>
    <p:extLst>
      <p:ext uri="{BB962C8B-B14F-4D97-AF65-F5344CB8AC3E}">
        <p14:creationId xmlns:p14="http://schemas.microsoft.com/office/powerpoint/2010/main" val="417764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childTnLst>
        </p:cTn>
      </p:par>
    </p:tnLst>
    <p:bldLst>
      <p:bldP spid="10"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26673</TotalTime>
  <Words>4494</Words>
  <Application>Microsoft Office PowerPoint</Application>
  <PresentationFormat>Widescreen</PresentationFormat>
  <Paragraphs>363</Paragraphs>
  <Slides>24</Slides>
  <Notes>23</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4" baseType="lpstr">
      <vt:lpstr>Batang</vt:lpstr>
      <vt:lpstr>Aileron</vt:lpstr>
      <vt:lpstr>Arial</vt:lpstr>
      <vt:lpstr>Bernard MT Condensed</vt:lpstr>
      <vt:lpstr>Calibri</vt:lpstr>
      <vt:lpstr>Calibri Light</vt:lpstr>
      <vt:lpstr>Nunito Sans</vt:lpstr>
      <vt:lpstr>Times New Roman</vt:lpstr>
      <vt:lpstr>Office Theme</vt:lpstr>
      <vt:lpstr>Acrobat Document</vt:lpstr>
      <vt:lpstr>PowerPoint Presentation</vt:lpstr>
      <vt:lpstr>What We Do</vt:lpstr>
      <vt:lpstr>Consumer &amp; Food Protection Program</vt:lpstr>
      <vt:lpstr>Objectives of this AMC Course</vt:lpstr>
      <vt:lpstr>What is Active Managerial Control?</vt:lpstr>
      <vt:lpstr>What is Active Managerial Control? </vt:lpstr>
      <vt:lpstr>Who should take the AMC course? </vt:lpstr>
      <vt:lpstr>Why is Active Managerial Control Important?</vt:lpstr>
      <vt:lpstr>Why is AMC important to the public? </vt:lpstr>
      <vt:lpstr>Writing an AMC Policy</vt:lpstr>
      <vt:lpstr>Procedures</vt:lpstr>
      <vt:lpstr>PowerPoint Presentation</vt:lpstr>
      <vt:lpstr>Training</vt:lpstr>
      <vt:lpstr>Verification</vt:lpstr>
      <vt:lpstr>PowerPoint Presentation</vt:lpstr>
      <vt:lpstr>Exercise: Writing AMC Policy Procedures </vt:lpstr>
      <vt:lpstr>PowerPoint Presentation</vt:lpstr>
      <vt:lpstr>The Food Safety Resource Library</vt:lpstr>
      <vt:lpstr>PowerPoint Presentation</vt:lpstr>
      <vt:lpstr>AMC &amp; The Enforcement Process</vt:lpstr>
      <vt:lpstr>Placarding Inspection Results January 2024</vt:lpstr>
      <vt:lpstr>PowerPoint Presentation</vt:lpstr>
      <vt:lpstr>DON’T FORGET!!</vt:lpstr>
      <vt:lpstr>PowerPoint Presentation</vt:lpstr>
    </vt:vector>
  </TitlesOfParts>
  <Company>Washoe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Alexander-Leeder, Olivia</dc:creator>
  <cp:lastModifiedBy>Clapham, Lauren</cp:lastModifiedBy>
  <cp:revision>48</cp:revision>
  <cp:lastPrinted>2024-01-16T18:00:18Z</cp:lastPrinted>
  <dcterms:created xsi:type="dcterms:W3CDTF">2023-01-25T18:33:13Z</dcterms:created>
  <dcterms:modified xsi:type="dcterms:W3CDTF">2024-01-16T18:09:44Z</dcterms:modified>
</cp:coreProperties>
</file>